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Lst>
  <p:handoutMasterIdLst>
    <p:handoutMasterId r:id="rId60"/>
  </p:handoutMasterIdLst>
  <p:sldIdLst>
    <p:sldId id="256" r:id="rId5"/>
    <p:sldId id="294" r:id="rId6"/>
    <p:sldId id="293" r:id="rId7"/>
    <p:sldId id="345" r:id="rId8"/>
    <p:sldId id="297" r:id="rId9"/>
    <p:sldId id="296" r:id="rId10"/>
    <p:sldId id="298" r:id="rId11"/>
    <p:sldId id="299" r:id="rId12"/>
    <p:sldId id="300" r:id="rId13"/>
    <p:sldId id="301" r:id="rId14"/>
    <p:sldId id="347" r:id="rId15"/>
    <p:sldId id="302" r:id="rId16"/>
    <p:sldId id="303" r:id="rId17"/>
    <p:sldId id="304" r:id="rId18"/>
    <p:sldId id="305" r:id="rId19"/>
    <p:sldId id="307" r:id="rId20"/>
    <p:sldId id="308" r:id="rId21"/>
    <p:sldId id="309" r:id="rId22"/>
    <p:sldId id="34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49" r:id="rId37"/>
    <p:sldId id="323" r:id="rId38"/>
    <p:sldId id="324" r:id="rId39"/>
    <p:sldId id="325" r:id="rId40"/>
    <p:sldId id="326" r:id="rId41"/>
    <p:sldId id="327" r:id="rId42"/>
    <p:sldId id="328" r:id="rId43"/>
    <p:sldId id="329" r:id="rId44"/>
    <p:sldId id="350" r:id="rId45"/>
    <p:sldId id="330" r:id="rId46"/>
    <p:sldId id="332" r:id="rId47"/>
    <p:sldId id="333" r:id="rId48"/>
    <p:sldId id="334" r:id="rId49"/>
    <p:sldId id="351" r:id="rId50"/>
    <p:sldId id="335" r:id="rId51"/>
    <p:sldId id="337" r:id="rId52"/>
    <p:sldId id="341" r:id="rId53"/>
    <p:sldId id="338" r:id="rId54"/>
    <p:sldId id="339" r:id="rId55"/>
    <p:sldId id="340" r:id="rId56"/>
    <p:sldId id="352" r:id="rId57"/>
    <p:sldId id="342" r:id="rId58"/>
    <p:sldId id="343" r:id="rId59"/>
  </p:sldIdLst>
  <p:sldSz cx="9144000" cy="6858000" type="screen4x3"/>
  <p:notesSz cx="7315200" cy="9601200"/>
  <p:embeddedFontLst>
    <p:embeddedFont>
      <p:font typeface="Calibri" panose="020F0502020204030204" pitchFamily="34" charset="0"/>
      <p:regular r:id="rId61"/>
      <p:bold r:id="rId62"/>
      <p:italic r:id="rId63"/>
      <p:boldItalic r:id="rId64"/>
    </p:embeddedFont>
    <p:embeddedFont>
      <p:font typeface="Century Gothic" panose="020B0502020202020204" pitchFamily="34" charset="0"/>
      <p:regular r:id="rId65"/>
      <p:bold r:id="rId66"/>
      <p:italic r:id="rId67"/>
      <p:boldItalic r:id="rId68"/>
    </p:embeddedFont>
    <p:embeddedFont>
      <p:font typeface="Garamond" panose="02020404030301010803" pitchFamily="18" charset="0"/>
      <p:regular r:id="rId69"/>
      <p:bold r:id="rId70"/>
      <p:italic r:id="rId7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37">
          <p15:clr>
            <a:srgbClr val="A4A3A4"/>
          </p15:clr>
        </p15:guide>
        <p15:guide id="2" pos="4800">
          <p15:clr>
            <a:srgbClr val="A4A3A4"/>
          </p15:clr>
        </p15:guide>
        <p15:guide id="3" orient="horz" pos="3468">
          <p15:clr>
            <a:srgbClr val="A4A3A4"/>
          </p15:clr>
        </p15:guide>
        <p15:guide id="4" pos="5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a:srgbClr val="A8B6D9"/>
    <a:srgbClr val="5261AC"/>
    <a:srgbClr val="CCDEEB"/>
    <a:srgbClr val="A3C5DB"/>
    <a:srgbClr val="585250"/>
    <a:srgbClr val="5E99AA"/>
    <a:srgbClr val="78716E"/>
    <a:srgbClr val="6E9DB0"/>
    <a:srgbClr val="E19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94699"/>
  </p:normalViewPr>
  <p:slideViewPr>
    <p:cSldViewPr snapToGrid="0" showGuides="1">
      <p:cViewPr varScale="1">
        <p:scale>
          <a:sx n="103" d="100"/>
          <a:sy n="103" d="100"/>
        </p:scale>
        <p:origin x="2008" y="176"/>
      </p:cViewPr>
      <p:guideLst>
        <p:guide orient="horz" pos="1037"/>
        <p:guide pos="4800"/>
        <p:guide orient="horz" pos="3468"/>
        <p:guide pos="515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8/6/20</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326943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364343"/>
            <a:ext cx="8135936" cy="2714171"/>
          </a:xfrm>
        </p:spPr>
        <p:txBody>
          <a:bodyPr anchor="ctr" anchorCtr="0">
            <a:normAutofit/>
          </a:bodyPr>
          <a:lstStyle>
            <a:lvl1pPr algn="ctr">
              <a:defRPr sz="4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7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573314"/>
            <a:ext cx="8240711" cy="844323"/>
          </a:xfrm>
        </p:spPr>
        <p:txBody>
          <a:bodyPr lIns="0" rIns="0"/>
          <a:lstStyle/>
          <a:p>
            <a:r>
              <a:rPr lang="en-US" dirty="0"/>
              <a:t>Click to edit Master title style</a:t>
            </a:r>
          </a:p>
        </p:txBody>
      </p:sp>
      <p:sp>
        <p:nvSpPr>
          <p:cNvPr id="3" name="Content Placeholder 2"/>
          <p:cNvSpPr>
            <a:spLocks noGrp="1"/>
          </p:cNvSpPr>
          <p:nvPr>
            <p:ph idx="1"/>
          </p:nvPr>
        </p:nvSpPr>
        <p:spPr>
          <a:xfrm>
            <a:off x="612775" y="1600200"/>
            <a:ext cx="7918449" cy="3915229"/>
          </a:xfrm>
        </p:spPr>
        <p:txBody>
          <a:bodyPr/>
          <a:lstStyle>
            <a:lvl3pPr>
              <a:buClr>
                <a:srgbClr val="0069AA"/>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23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192088" y="1513022"/>
            <a:ext cx="8772525" cy="1367726"/>
          </a:xfrm>
          <a:prstGeom prst="rect">
            <a:avLst/>
          </a:prstGeom>
        </p:spPr>
        <p:txBody>
          <a:bodyPr vert="horz" lIns="91440" tIns="0" rIns="91440" bIns="0" rtlCol="0" anchor="ctr" anchorCtr="0">
            <a:normAutofit fontScale="85000" lnSpcReduction="20000"/>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dirty="0"/>
              <a:t>CHAPTER TWO</a:t>
            </a:r>
            <a:br>
              <a:rPr lang="en-US" dirty="0"/>
            </a:br>
            <a:r>
              <a:rPr lang="en-US" dirty="0"/>
              <a:t>Guidelines for Interacting</a:t>
            </a:r>
            <a:br>
              <a:rPr lang="en-US" dirty="0"/>
            </a:br>
            <a:r>
              <a:rPr lang="en-US" dirty="0"/>
              <a:t>in the Real World</a:t>
            </a:r>
          </a:p>
        </p:txBody>
      </p:sp>
    </p:spTree>
    <p:extLst>
      <p:ext uri="{BB962C8B-B14F-4D97-AF65-F5344CB8AC3E}">
        <p14:creationId xmlns:p14="http://schemas.microsoft.com/office/powerpoint/2010/main" val="28778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33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8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2" y="573314"/>
            <a:ext cx="8031163" cy="844323"/>
          </a:xfrm>
        </p:spPr>
        <p:txBody>
          <a:bodyPr/>
          <a:lstStyle/>
          <a:p>
            <a:r>
              <a:rPr lang="en-US" dirty="0"/>
              <a:t>Click to edit Master title style</a:t>
            </a:r>
          </a:p>
        </p:txBody>
      </p:sp>
    </p:spTree>
    <p:extLst>
      <p:ext uri="{BB962C8B-B14F-4D97-AF65-F5344CB8AC3E}">
        <p14:creationId xmlns:p14="http://schemas.microsoft.com/office/powerpoint/2010/main" val="36831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3008313" cy="93617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66057"/>
            <a:ext cx="5111750" cy="49856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89313"/>
            <a:ext cx="3008313" cy="39696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716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088" y="573314"/>
            <a:ext cx="8251825" cy="844323"/>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12776" y="1600200"/>
            <a:ext cx="7918450" cy="391522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769137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Clr>
          <a:srgbClr val="0069AA"/>
        </a:buClr>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66427" y="496437"/>
            <a:ext cx="7842142" cy="2714171"/>
          </a:xfrm>
        </p:spPr>
        <p:txBody>
          <a:bodyPr anchor="t" anchorCtr="0">
            <a:normAutofit fontScale="90000"/>
          </a:bodyPr>
          <a:lstStyle/>
          <a:p>
            <a:pPr algn="ctr" eaLnBrk="1" hangingPunct="1"/>
            <a:r>
              <a:rPr lang="en-US" sz="5400" dirty="0"/>
              <a:t>Engaging Others,</a:t>
            </a:r>
            <a:br>
              <a:rPr lang="en-US" sz="5400" dirty="0"/>
            </a:br>
            <a:r>
              <a:rPr lang="en-US" sz="5400" dirty="0"/>
              <a:t>Knowing Ourselves: </a:t>
            </a:r>
            <a:br>
              <a:rPr lang="en-US" sz="3600" dirty="0"/>
            </a:br>
            <a:r>
              <a:rPr lang="en-US" sz="3600" b="0" dirty="0"/>
              <a:t>A Lutheran Calling in a Multi-Religious World</a:t>
            </a:r>
            <a:endParaRPr lang="en-US" sz="2000" b="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811" y="2730108"/>
            <a:ext cx="3807229" cy="2539538"/>
          </a:xfrm>
          <a:prstGeom prst="rect">
            <a:avLst/>
          </a:prstGeom>
          <a:ln w="63500">
            <a:solidFill>
              <a:schemeClr val="bg1"/>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Introduction</a:t>
            </a:r>
          </a:p>
        </p:txBody>
      </p:sp>
      <p:sp>
        <p:nvSpPr>
          <p:cNvPr id="3" name="Content Placeholder 2"/>
          <p:cNvSpPr>
            <a:spLocks noGrp="1"/>
          </p:cNvSpPr>
          <p:nvPr>
            <p:ph idx="1"/>
          </p:nvPr>
        </p:nvSpPr>
        <p:spPr/>
        <p:txBody>
          <a:bodyPr/>
          <a:lstStyle/>
          <a:p>
            <a:pPr marL="0" indent="0">
              <a:buNone/>
            </a:pPr>
            <a:r>
              <a:rPr lang="en-US" dirty="0"/>
              <a:t>What role does religion play in peacemaking? How can our own religion be an agent of peacemaking rather than an agent of conflict?</a:t>
            </a:r>
          </a:p>
        </p:txBody>
      </p:sp>
    </p:spTree>
    <p:extLst>
      <p:ext uri="{BB962C8B-B14F-4D97-AF65-F5344CB8AC3E}">
        <p14:creationId xmlns:p14="http://schemas.microsoft.com/office/powerpoint/2010/main" val="11776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92088" y="1513022"/>
            <a:ext cx="8772525" cy="1367726"/>
          </a:xfrm>
          <a:prstGeom prst="rect">
            <a:avLst/>
          </a:prstGeom>
        </p:spPr>
        <p:txBody>
          <a:bodyPr vert="horz" lIns="91440" tIns="0" rIns="91440" bIns="0" rtlCol="0" anchor="ctr" anchorCtr="0">
            <a:no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a:solidFill>
                  <a:schemeClr val="bg1"/>
                </a:solidFill>
              </a:rPr>
              <a:t>CHAPTER ONE</a:t>
            </a:r>
            <a:br>
              <a:rPr lang="en-US" sz="2800" dirty="0">
                <a:solidFill>
                  <a:schemeClr val="bg1"/>
                </a:solidFill>
              </a:rPr>
            </a:br>
            <a:r>
              <a:rPr lang="en-US" sz="2800" dirty="0">
                <a:solidFill>
                  <a:schemeClr val="bg1"/>
                </a:solidFill>
              </a:rPr>
              <a:t>New Realities, New Thinking</a:t>
            </a:r>
            <a:br>
              <a:rPr lang="en-US" sz="2800" dirty="0">
                <a:solidFill>
                  <a:schemeClr val="bg1"/>
                </a:solidFill>
              </a:rPr>
            </a:br>
            <a:r>
              <a:rPr lang="en-US" sz="2800" dirty="0">
                <a:solidFill>
                  <a:schemeClr val="bg1"/>
                </a:solidFill>
              </a:rPr>
              <a:t>Since 1990</a:t>
            </a:r>
            <a:endParaRPr lang="en-US" sz="2800" b="0"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185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One Overview</a:t>
            </a:r>
          </a:p>
        </p:txBody>
      </p:sp>
      <p:sp>
        <p:nvSpPr>
          <p:cNvPr id="3" name="Content Placeholder 2"/>
          <p:cNvSpPr>
            <a:spLocks noGrp="1"/>
          </p:cNvSpPr>
          <p:nvPr>
            <p:ph idx="1"/>
          </p:nvPr>
        </p:nvSpPr>
        <p:spPr/>
        <p:txBody>
          <a:bodyPr/>
          <a:lstStyle/>
          <a:p>
            <a:r>
              <a:rPr lang="en-US" dirty="0"/>
              <a:t>Religious diversity has long existed in North America, but it is presenting new challenges as inter-religious encounters become increasingly common.   </a:t>
            </a:r>
          </a:p>
          <a:p>
            <a:r>
              <a:rPr lang="en-US" dirty="0"/>
              <a:t>Discipleship in a religiously plural world demands theological reflection. </a:t>
            </a:r>
          </a:p>
          <a:p>
            <a:endParaRPr lang="en-US" dirty="0"/>
          </a:p>
        </p:txBody>
      </p:sp>
    </p:spTree>
    <p:extLst>
      <p:ext uri="{BB962C8B-B14F-4D97-AF65-F5344CB8AC3E}">
        <p14:creationId xmlns:p14="http://schemas.microsoft.com/office/powerpoint/2010/main" val="381833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One Overview</a:t>
            </a:r>
          </a:p>
        </p:txBody>
      </p:sp>
      <p:sp>
        <p:nvSpPr>
          <p:cNvPr id="3" name="Content Placeholder 2"/>
          <p:cNvSpPr>
            <a:spLocks noGrp="1"/>
          </p:cNvSpPr>
          <p:nvPr>
            <p:ph idx="1"/>
          </p:nvPr>
        </p:nvSpPr>
        <p:spPr/>
        <p:txBody>
          <a:bodyPr/>
          <a:lstStyle/>
          <a:p>
            <a:r>
              <a:rPr lang="en-US" dirty="0"/>
              <a:t>Four ancient Christian practices provide guidance: </a:t>
            </a:r>
          </a:p>
          <a:p>
            <a:pPr lvl="1"/>
            <a:r>
              <a:rPr lang="en-US" dirty="0"/>
              <a:t>Speak the truth</a:t>
            </a:r>
          </a:p>
          <a:p>
            <a:pPr lvl="1"/>
            <a:r>
              <a:rPr lang="en-US" dirty="0"/>
              <a:t>Attend to the outsider</a:t>
            </a:r>
          </a:p>
          <a:p>
            <a:pPr lvl="1"/>
            <a:r>
              <a:rPr lang="en-US" dirty="0"/>
              <a:t>Pursue hospitality</a:t>
            </a:r>
          </a:p>
          <a:p>
            <a:pPr lvl="1"/>
            <a:r>
              <a:rPr lang="en-US" dirty="0"/>
              <a:t>Seek deepened faith through</a:t>
            </a:r>
            <a:br>
              <a:rPr lang="en-US" dirty="0"/>
            </a:br>
            <a:r>
              <a:rPr lang="en-US" dirty="0"/>
              <a:t>pilgrimage</a:t>
            </a:r>
          </a:p>
        </p:txBody>
      </p:sp>
      <p:pic>
        <p:nvPicPr>
          <p:cNvPr id="4" name="Picture 3"/>
          <p:cNvPicPr>
            <a:picLocks noChangeAspect="1"/>
          </p:cNvPicPr>
          <p:nvPr/>
        </p:nvPicPr>
        <p:blipFill rotWithShape="1">
          <a:blip r:embed="rId2"/>
          <a:stretch/>
        </p:blipFill>
        <p:spPr>
          <a:xfrm>
            <a:off x="5621687" y="4003345"/>
            <a:ext cx="2566638" cy="2462997"/>
          </a:xfrm>
          <a:prstGeom prst="rect">
            <a:avLst/>
          </a:prstGeom>
          <a:ln w="63500">
            <a:solidFill>
              <a:schemeClr val="bg1"/>
            </a:solidFill>
            <a:miter lim="800000"/>
          </a:ln>
        </p:spPr>
      </p:pic>
      <p:sp>
        <p:nvSpPr>
          <p:cNvPr id="6" name="Rectangle 5"/>
          <p:cNvSpPr/>
          <p:nvPr/>
        </p:nvSpPr>
        <p:spPr>
          <a:xfrm>
            <a:off x="5621687" y="3495514"/>
            <a:ext cx="2566638" cy="507831"/>
          </a:xfrm>
          <a:prstGeom prst="rect">
            <a:avLst/>
          </a:prstGeom>
        </p:spPr>
        <p:txBody>
          <a:bodyPr wrap="square">
            <a:spAutoFit/>
          </a:bodyPr>
          <a:lstStyle/>
          <a:p>
            <a:pPr algn="r"/>
            <a:r>
              <a:rPr lang="en-US" sz="900" dirty="0"/>
              <a:t>Claremont, California Mayor Cory </a:t>
            </a:r>
            <a:r>
              <a:rPr lang="en-US" sz="900" dirty="0" err="1"/>
              <a:t>Calaycay</a:t>
            </a:r>
            <a:r>
              <a:rPr lang="en-US" sz="900" dirty="0"/>
              <a:t> shares the importance of the annual Interfaith Seder Experience for building peace.</a:t>
            </a:r>
          </a:p>
        </p:txBody>
      </p:sp>
    </p:spTree>
    <p:extLst>
      <p:ext uri="{BB962C8B-B14F-4D97-AF65-F5344CB8AC3E}">
        <p14:creationId xmlns:p14="http://schemas.microsoft.com/office/powerpoint/2010/main" val="16117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Chapter One</a:t>
            </a:r>
          </a:p>
        </p:txBody>
      </p:sp>
      <p:sp>
        <p:nvSpPr>
          <p:cNvPr id="3" name="Content Placeholder 2"/>
          <p:cNvSpPr>
            <a:spLocks noGrp="1"/>
          </p:cNvSpPr>
          <p:nvPr>
            <p:ph idx="1"/>
          </p:nvPr>
        </p:nvSpPr>
        <p:spPr/>
        <p:txBody>
          <a:bodyPr/>
          <a:lstStyle/>
          <a:p>
            <a:pPr marL="0" indent="0">
              <a:buNone/>
            </a:pPr>
            <a:r>
              <a:rPr lang="en-US" dirty="0"/>
              <a:t>Look around your community/neighborhood. What religious groups are represented there? What places of worship do you find? Has the religious map of your community/neighborhood changed in the past years? </a:t>
            </a:r>
          </a:p>
          <a:p>
            <a:pPr marL="0" indent="0">
              <a:buNone/>
            </a:pPr>
            <a:endParaRPr lang="en-US" dirty="0"/>
          </a:p>
          <a:p>
            <a:pPr marL="0" indent="0">
              <a:buNone/>
            </a:pPr>
            <a:r>
              <a:rPr lang="en-US" dirty="0"/>
              <a:t>See </a:t>
            </a:r>
            <a:r>
              <a:rPr lang="en-US" b="1" dirty="0"/>
              <a:t>www.pluralism.org/directory</a:t>
            </a:r>
          </a:p>
        </p:txBody>
      </p:sp>
    </p:spTree>
    <p:extLst>
      <p:ext uri="{BB962C8B-B14F-4D97-AF65-F5344CB8AC3E}">
        <p14:creationId xmlns:p14="http://schemas.microsoft.com/office/powerpoint/2010/main" val="30578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Chapter One</a:t>
            </a:r>
          </a:p>
        </p:txBody>
      </p:sp>
      <p:sp>
        <p:nvSpPr>
          <p:cNvPr id="3" name="Content Placeholder 2"/>
          <p:cNvSpPr>
            <a:spLocks noGrp="1"/>
          </p:cNvSpPr>
          <p:nvPr>
            <p:ph idx="1"/>
          </p:nvPr>
        </p:nvSpPr>
        <p:spPr/>
        <p:txBody>
          <a:bodyPr>
            <a:normAutofit/>
          </a:bodyPr>
          <a:lstStyle/>
          <a:p>
            <a:pPr marL="0" indent="0">
              <a:buNone/>
            </a:pPr>
            <a:r>
              <a:rPr lang="en-US" dirty="0"/>
              <a:t>Does your congregation, or individuals within it, have any relationships with these groups or their members? Share, if you are willing, about a friendship that you have with someone whose faith is different from your own. Has that friendship made a difference in how you understand your friend’s religion and community?</a:t>
            </a:r>
          </a:p>
        </p:txBody>
      </p:sp>
    </p:spTree>
    <p:extLst>
      <p:ext uri="{BB962C8B-B14F-4D97-AF65-F5344CB8AC3E}">
        <p14:creationId xmlns:p14="http://schemas.microsoft.com/office/powerpoint/2010/main" val="20036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Chapter One</a:t>
            </a:r>
          </a:p>
        </p:txBody>
      </p:sp>
      <p:sp>
        <p:nvSpPr>
          <p:cNvPr id="3" name="Content Placeholder 2"/>
          <p:cNvSpPr>
            <a:spLocks noGrp="1"/>
          </p:cNvSpPr>
          <p:nvPr>
            <p:ph idx="1"/>
          </p:nvPr>
        </p:nvSpPr>
        <p:spPr/>
        <p:txBody>
          <a:bodyPr/>
          <a:lstStyle/>
          <a:p>
            <a:pPr marL="0" indent="0">
              <a:buNone/>
            </a:pPr>
            <a:r>
              <a:rPr lang="en-US" dirty="0"/>
              <a:t>Discuss the biblical “outsider” stories mentioned in the chapter. Can you think of others? Can you give examples from your own experience of times when it has been the “outsider” (to the familiar Christian community) who has brought “blessing, hospitality, practical help, or . . . a true word of rebuke”?</a:t>
            </a:r>
          </a:p>
        </p:txBody>
      </p:sp>
    </p:spTree>
    <p:extLst>
      <p:ext uri="{BB962C8B-B14F-4D97-AF65-F5344CB8AC3E}">
        <p14:creationId xmlns:p14="http://schemas.microsoft.com/office/powerpoint/2010/main" val="321201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Chapter One</a:t>
            </a:r>
          </a:p>
        </p:txBody>
      </p:sp>
      <p:sp>
        <p:nvSpPr>
          <p:cNvPr id="3" name="Content Placeholder 2"/>
          <p:cNvSpPr>
            <a:spLocks noGrp="1"/>
          </p:cNvSpPr>
          <p:nvPr>
            <p:ph idx="1"/>
          </p:nvPr>
        </p:nvSpPr>
        <p:spPr/>
        <p:txBody>
          <a:bodyPr>
            <a:normAutofit lnSpcReduction="10000"/>
          </a:bodyPr>
          <a:lstStyle/>
          <a:p>
            <a:pPr marL="0" indent="0">
              <a:buNone/>
            </a:pPr>
            <a:r>
              <a:rPr lang="en-US" dirty="0"/>
              <a:t>What does </a:t>
            </a:r>
            <a:r>
              <a:rPr lang="en-US" i="1" dirty="0"/>
              <a:t>hospitality </a:t>
            </a:r>
            <a:r>
              <a:rPr lang="en-US" dirty="0"/>
              <a:t>mean to you? Can you share a story about providing hospitality to others -- even when that seemed hard? Or can you relate a story about receiving hospitality from others, in ways that moved you? Thinking about some of the religious groups in your own community/ neighborhood, what might inter-religious hospitality look like?</a:t>
            </a:r>
          </a:p>
        </p:txBody>
      </p:sp>
    </p:spTree>
    <p:extLst>
      <p:ext uri="{BB962C8B-B14F-4D97-AF65-F5344CB8AC3E}">
        <p14:creationId xmlns:p14="http://schemas.microsoft.com/office/powerpoint/2010/main" val="8402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Chapter One</a:t>
            </a:r>
          </a:p>
        </p:txBody>
      </p:sp>
      <p:sp>
        <p:nvSpPr>
          <p:cNvPr id="3" name="Content Placeholder 2"/>
          <p:cNvSpPr>
            <a:spLocks noGrp="1"/>
          </p:cNvSpPr>
          <p:nvPr>
            <p:ph idx="1"/>
          </p:nvPr>
        </p:nvSpPr>
        <p:spPr/>
        <p:txBody>
          <a:bodyPr/>
          <a:lstStyle/>
          <a:p>
            <a:pPr marL="0" indent="0">
              <a:buNone/>
            </a:pPr>
            <a:r>
              <a:rPr lang="en-US" dirty="0"/>
              <a:t>Have you ever participated in something you would call a “pilgrimage”? What was it like? What personal investment did you put into it? Were you changed by it? Does the notion of pilgrimage “to one another as to a holy site” make any sense to you? In your community, what might that look like?</a:t>
            </a:r>
          </a:p>
        </p:txBody>
      </p:sp>
    </p:spTree>
    <p:extLst>
      <p:ext uri="{BB962C8B-B14F-4D97-AF65-F5344CB8AC3E}">
        <p14:creationId xmlns:p14="http://schemas.microsoft.com/office/powerpoint/2010/main" val="40354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92088" y="1513022"/>
            <a:ext cx="8772525" cy="1367726"/>
          </a:xfrm>
          <a:prstGeom prst="rect">
            <a:avLst/>
          </a:prstGeom>
        </p:spPr>
        <p:txBody>
          <a:bodyPr vert="horz" lIns="91440" tIns="0" rIns="91440" bIns="0" rtlCol="0" anchor="ctr" anchorCtr="0">
            <a:norm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a:solidFill>
                  <a:schemeClr val="bg1"/>
                </a:solidFill>
              </a:rPr>
              <a:t>CHAPTER TWO</a:t>
            </a:r>
            <a:br>
              <a:rPr lang="en-US" sz="2800" b="0" dirty="0">
                <a:solidFill>
                  <a:schemeClr val="bg1"/>
                </a:solidFill>
              </a:rPr>
            </a:br>
            <a:r>
              <a:rPr lang="en-US" sz="2800" dirty="0">
                <a:solidFill>
                  <a:schemeClr val="bg1"/>
                </a:solidFill>
              </a:rPr>
              <a:t>Guidelines for Interacting in the</a:t>
            </a:r>
            <a:br>
              <a:rPr lang="en-US" sz="2800" dirty="0">
                <a:solidFill>
                  <a:schemeClr val="bg1"/>
                </a:solidFill>
              </a:rPr>
            </a:br>
            <a:r>
              <a:rPr lang="en-US" sz="2800" dirty="0">
                <a:solidFill>
                  <a:schemeClr val="bg1"/>
                </a:solidFill>
              </a:rPr>
              <a:t>Real World</a:t>
            </a:r>
            <a:endParaRPr lang="en-US" sz="2800" b="0"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900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p:txBody>
          <a:bodyPr>
            <a:normAutofit lnSpcReduction="10000"/>
          </a:bodyPr>
          <a:lstStyle/>
          <a:p>
            <a:r>
              <a:rPr lang="en-US" dirty="0"/>
              <a:t>To provide an invitation to an ELCA-wide conversation about our inter-religious calling and commitments.</a:t>
            </a:r>
          </a:p>
          <a:p>
            <a:r>
              <a:rPr lang="en-US" dirty="0"/>
              <a:t>To provide an overview of the content of each chapter.</a:t>
            </a:r>
          </a:p>
          <a:p>
            <a:r>
              <a:rPr lang="en-US" dirty="0"/>
              <a:t>To provide entry-points for discussion. </a:t>
            </a:r>
          </a:p>
          <a:p>
            <a:r>
              <a:rPr lang="en-US" dirty="0"/>
              <a:t>To provide additional resources for study, dialogue, and engagement. </a:t>
            </a:r>
          </a:p>
        </p:txBody>
      </p:sp>
    </p:spTree>
    <p:extLst>
      <p:ext uri="{BB962C8B-B14F-4D97-AF65-F5344CB8AC3E}">
        <p14:creationId xmlns:p14="http://schemas.microsoft.com/office/powerpoint/2010/main" val="34967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Two Overview</a:t>
            </a:r>
          </a:p>
        </p:txBody>
      </p:sp>
      <p:sp>
        <p:nvSpPr>
          <p:cNvPr id="3" name="Content Placeholder 2"/>
          <p:cNvSpPr>
            <a:spLocks noGrp="1"/>
          </p:cNvSpPr>
          <p:nvPr>
            <p:ph idx="1"/>
          </p:nvPr>
        </p:nvSpPr>
        <p:spPr/>
        <p:txBody>
          <a:bodyPr>
            <a:normAutofit fontScale="92500" lnSpcReduction="20000"/>
          </a:bodyPr>
          <a:lstStyle/>
          <a:p>
            <a:r>
              <a:rPr lang="en-US" dirty="0"/>
              <a:t>ELCA examples of inter-religious interaction are explored through three constructive models:</a:t>
            </a:r>
          </a:p>
          <a:p>
            <a:pPr lvl="1"/>
            <a:r>
              <a:rPr lang="en-US" b="1" dirty="0"/>
              <a:t>Sharing Spiritual Life</a:t>
            </a:r>
            <a:r>
              <a:rPr lang="en-US" dirty="0"/>
              <a:t>, including communal worship, fellowship, ministry, and inter-religious families</a:t>
            </a:r>
          </a:p>
          <a:p>
            <a:pPr lvl="1"/>
            <a:r>
              <a:rPr lang="en-US" b="1" dirty="0"/>
              <a:t>Sharing The Life of the Mind</a:t>
            </a:r>
            <a:r>
              <a:rPr lang="en-US" dirty="0"/>
              <a:t>, including dialogue, shared scripture study, and joint resource production </a:t>
            </a:r>
          </a:p>
          <a:p>
            <a:pPr lvl="1"/>
            <a:r>
              <a:rPr lang="en-US" b="1" dirty="0"/>
              <a:t>Sharing Practical Life and Service to the World</a:t>
            </a:r>
            <a:r>
              <a:rPr lang="en-US" dirty="0"/>
              <a:t>, including dealing together with social issues; sharing physical space and resources; collaborative social action, advocacy, and service to the world; and non-congregational settings for interaction</a:t>
            </a:r>
          </a:p>
        </p:txBody>
      </p:sp>
    </p:spTree>
    <p:extLst>
      <p:ext uri="{BB962C8B-B14F-4D97-AF65-F5344CB8AC3E}">
        <p14:creationId xmlns:p14="http://schemas.microsoft.com/office/powerpoint/2010/main" val="95011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Two Overview</a:t>
            </a:r>
          </a:p>
        </p:txBody>
      </p:sp>
      <p:sp>
        <p:nvSpPr>
          <p:cNvPr id="3" name="Content Placeholder 2"/>
          <p:cNvSpPr>
            <a:spLocks noGrp="1"/>
          </p:cNvSpPr>
          <p:nvPr>
            <p:ph idx="1"/>
          </p:nvPr>
        </p:nvSpPr>
        <p:spPr/>
        <p:txBody>
          <a:bodyPr/>
          <a:lstStyle/>
          <a:p>
            <a:pPr marL="0" indent="0">
              <a:buNone/>
            </a:pPr>
            <a:r>
              <a:rPr lang="en-US" dirty="0"/>
              <a:t>When planning inter-religious initiatives, consideration should be given to: </a:t>
            </a:r>
          </a:p>
          <a:p>
            <a:pPr lvl="1"/>
            <a:r>
              <a:rPr lang="en-US" sz="2400" dirty="0"/>
              <a:t>What have we learned?</a:t>
            </a:r>
          </a:p>
          <a:p>
            <a:pPr lvl="1"/>
            <a:r>
              <a:rPr lang="en-US" sz="2400" dirty="0"/>
              <a:t>What should we be careful about?</a:t>
            </a:r>
          </a:p>
          <a:p>
            <a:pPr lvl="1"/>
            <a:r>
              <a:rPr lang="en-US" sz="2400" dirty="0"/>
              <a:t>What might we try?</a:t>
            </a:r>
          </a:p>
          <a:p>
            <a:pPr lvl="1"/>
            <a:r>
              <a:rPr lang="en-US" sz="2400" dirty="0"/>
              <a:t>What should we be prepared for?</a:t>
            </a:r>
          </a:p>
        </p:txBody>
      </p:sp>
      <p:pic>
        <p:nvPicPr>
          <p:cNvPr id="4" name="Picture 3"/>
          <p:cNvPicPr>
            <a:picLocks noChangeAspect="1"/>
          </p:cNvPicPr>
          <p:nvPr/>
        </p:nvPicPr>
        <p:blipFill rotWithShape="1">
          <a:blip r:embed="rId2"/>
          <a:srcRect l="7169" r="7227" b="7480"/>
          <a:stretch/>
        </p:blipFill>
        <p:spPr>
          <a:xfrm>
            <a:off x="5452440" y="4517433"/>
            <a:ext cx="2728135" cy="1976034"/>
          </a:xfrm>
          <a:prstGeom prst="rect">
            <a:avLst/>
          </a:prstGeom>
          <a:ln w="63500">
            <a:solidFill>
              <a:schemeClr val="bg1"/>
            </a:solidFill>
            <a:miter lim="800000"/>
          </a:ln>
        </p:spPr>
      </p:pic>
      <p:sp>
        <p:nvSpPr>
          <p:cNvPr id="5" name="Rectangle 4"/>
          <p:cNvSpPr/>
          <p:nvPr/>
        </p:nvSpPr>
        <p:spPr>
          <a:xfrm>
            <a:off x="1472337" y="4720620"/>
            <a:ext cx="3913323" cy="784830"/>
          </a:xfrm>
          <a:prstGeom prst="rect">
            <a:avLst/>
          </a:prstGeom>
        </p:spPr>
        <p:txBody>
          <a:bodyPr wrap="square">
            <a:spAutoFit/>
          </a:bodyPr>
          <a:lstStyle/>
          <a:p>
            <a:pPr algn="r"/>
            <a:r>
              <a:rPr lang="en-US" sz="900" dirty="0"/>
              <a:t>Gift giving after an inter-religious chaplaincy visit. Here the Mufti presents a gift showing Petra, a site visited during this trip to Chaplain (Colonel)</a:t>
            </a:r>
            <a:br>
              <a:rPr lang="en-US" sz="900" dirty="0"/>
            </a:br>
            <a:r>
              <a:rPr lang="en-US" sz="900" dirty="0"/>
              <a:t>Adams-Thompson with Chaplain (Major) Abdullah </a:t>
            </a:r>
            <a:r>
              <a:rPr lang="en-US" sz="900" dirty="0" err="1"/>
              <a:t>Hulwe</a:t>
            </a:r>
            <a:r>
              <a:rPr lang="en-US" sz="900" dirty="0"/>
              <a:t> translating in the background. In 2015 Abdullah was one of only six Muslim Imams in the United States Army.</a:t>
            </a:r>
          </a:p>
        </p:txBody>
      </p:sp>
    </p:spTree>
    <p:extLst>
      <p:ext uri="{BB962C8B-B14F-4D97-AF65-F5344CB8AC3E}">
        <p14:creationId xmlns:p14="http://schemas.microsoft.com/office/powerpoint/2010/main" val="17151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Spiritual Life</a:t>
            </a:r>
          </a:p>
        </p:txBody>
      </p:sp>
      <p:sp>
        <p:nvSpPr>
          <p:cNvPr id="3" name="Content Placeholder 2"/>
          <p:cNvSpPr>
            <a:spLocks noGrp="1"/>
          </p:cNvSpPr>
          <p:nvPr>
            <p:ph idx="1"/>
          </p:nvPr>
        </p:nvSpPr>
        <p:spPr>
          <a:xfrm>
            <a:off x="612775" y="1828800"/>
            <a:ext cx="7918449" cy="3686629"/>
          </a:xfrm>
        </p:spPr>
        <p:txBody>
          <a:bodyPr>
            <a:normAutofit fontScale="92500"/>
          </a:bodyPr>
          <a:lstStyle/>
          <a:p>
            <a:pPr marL="0" indent="0">
              <a:buNone/>
            </a:pPr>
            <a:r>
              <a:rPr lang="en-US" dirty="0"/>
              <a:t>Choose one or two of the case studies demonstrating shared worship (such as the Jewish-Lutheran Thanksgiving service in Santa Monica) and discuss:</a:t>
            </a:r>
          </a:p>
          <a:p>
            <a:pPr lvl="1"/>
            <a:r>
              <a:rPr lang="en-US" dirty="0"/>
              <a:t>What surprised you about this story?</a:t>
            </a:r>
          </a:p>
          <a:p>
            <a:pPr lvl="1"/>
            <a:r>
              <a:rPr lang="en-US" dirty="0"/>
              <a:t>What troubled you, or prompted further questions?</a:t>
            </a:r>
          </a:p>
          <a:p>
            <a:pPr lvl="1"/>
            <a:r>
              <a:rPr lang="en-US" dirty="0"/>
              <a:t>What are some ways you might follow their example to create an interfaith worship experience in your own setting?</a:t>
            </a:r>
          </a:p>
        </p:txBody>
      </p:sp>
    </p:spTree>
    <p:extLst>
      <p:ext uri="{BB962C8B-B14F-4D97-AF65-F5344CB8AC3E}">
        <p14:creationId xmlns:p14="http://schemas.microsoft.com/office/powerpoint/2010/main" val="3243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Spiritual Life</a:t>
            </a:r>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List quickly some types of fellowship events shown by the cases in this section. What factors made them successful? Discuss how you might craft an event with inter-religious neighbors.</a:t>
            </a:r>
          </a:p>
        </p:txBody>
      </p:sp>
    </p:spTree>
    <p:extLst>
      <p:ext uri="{BB962C8B-B14F-4D97-AF65-F5344CB8AC3E}">
        <p14:creationId xmlns:p14="http://schemas.microsoft.com/office/powerpoint/2010/main" val="302247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Spiritual Life</a:t>
            </a:r>
          </a:p>
        </p:txBody>
      </p:sp>
      <p:sp>
        <p:nvSpPr>
          <p:cNvPr id="3" name="Content Placeholder 2"/>
          <p:cNvSpPr>
            <a:spLocks noGrp="1"/>
          </p:cNvSpPr>
          <p:nvPr>
            <p:ph idx="1"/>
          </p:nvPr>
        </p:nvSpPr>
        <p:spPr>
          <a:xfrm>
            <a:off x="612775" y="1774556"/>
            <a:ext cx="7918449" cy="3740873"/>
          </a:xfrm>
        </p:spPr>
        <p:txBody>
          <a:bodyPr/>
          <a:lstStyle/>
          <a:p>
            <a:pPr marL="0" indent="0">
              <a:buNone/>
            </a:pPr>
            <a:r>
              <a:rPr lang="en-US" dirty="0"/>
              <a:t>Read together the sidebar, </a:t>
            </a:r>
          </a:p>
          <a:p>
            <a:pPr marL="0" indent="0">
              <a:buNone/>
            </a:pPr>
            <a:r>
              <a:rPr lang="en-US" i="1" dirty="0"/>
              <a:t>Beginning to answer “Why seek friendship with people of other religions?” </a:t>
            </a:r>
          </a:p>
          <a:p>
            <a:pPr marL="0" indent="0">
              <a:buNone/>
            </a:pPr>
            <a:r>
              <a:rPr lang="en-US" dirty="0"/>
              <a:t>Discuss particular statements with which your group members strongly agree and/or disagree.</a:t>
            </a:r>
          </a:p>
        </p:txBody>
      </p:sp>
    </p:spTree>
    <p:extLst>
      <p:ext uri="{BB962C8B-B14F-4D97-AF65-F5344CB8AC3E}">
        <p14:creationId xmlns:p14="http://schemas.microsoft.com/office/powerpoint/2010/main" val="29744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Spiritual Life</a:t>
            </a:r>
          </a:p>
        </p:txBody>
      </p:sp>
      <p:sp>
        <p:nvSpPr>
          <p:cNvPr id="3" name="Content Placeholder 2"/>
          <p:cNvSpPr>
            <a:spLocks noGrp="1"/>
          </p:cNvSpPr>
          <p:nvPr>
            <p:ph idx="1"/>
          </p:nvPr>
        </p:nvSpPr>
        <p:spPr>
          <a:xfrm>
            <a:off x="612775" y="1831975"/>
            <a:ext cx="7918449" cy="3683454"/>
          </a:xfrm>
        </p:spPr>
        <p:txBody>
          <a:bodyPr>
            <a:normAutofit lnSpcReduction="10000"/>
          </a:bodyPr>
          <a:lstStyle/>
          <a:p>
            <a:pPr marL="0" indent="0">
              <a:buNone/>
            </a:pPr>
            <a:r>
              <a:rPr lang="en-US" dirty="0"/>
              <a:t>Give the group members a minute or two to ponder ways in which their own families may be inter-religious and then share experiences in groups of two or three for five to ten minutes. Next report to the large group and discuss the questions: Where religious differences exist, how have they challenged family life? Enriched family life?</a:t>
            </a:r>
          </a:p>
        </p:txBody>
      </p:sp>
    </p:spTree>
    <p:extLst>
      <p:ext uri="{BB962C8B-B14F-4D97-AF65-F5344CB8AC3E}">
        <p14:creationId xmlns:p14="http://schemas.microsoft.com/office/powerpoint/2010/main" val="184934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The Life of the Mind</a:t>
            </a:r>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This middle section of the chapter describes a number of inter-religious study and dialogue experiences. Discuss which ones you found most surprising and which your group might like to try.</a:t>
            </a:r>
          </a:p>
        </p:txBody>
      </p:sp>
    </p:spTree>
    <p:extLst>
      <p:ext uri="{BB962C8B-B14F-4D97-AF65-F5344CB8AC3E}">
        <p14:creationId xmlns:p14="http://schemas.microsoft.com/office/powerpoint/2010/main" val="10034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The Life of the Mind</a:t>
            </a:r>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Ask group members to recall times when they have felt challenged or threatened by the religious practices or beliefs of others. How have they dealt with such discomfort? What new approaches and resources have they found helpful so far in this chapter?</a:t>
            </a:r>
          </a:p>
        </p:txBody>
      </p:sp>
    </p:spTree>
    <p:extLst>
      <p:ext uri="{BB962C8B-B14F-4D97-AF65-F5344CB8AC3E}">
        <p14:creationId xmlns:p14="http://schemas.microsoft.com/office/powerpoint/2010/main" val="26527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The Life of the Mind</a:t>
            </a:r>
            <a:endParaRPr lang="en-US" i="1" dirty="0"/>
          </a:p>
        </p:txBody>
      </p:sp>
      <p:sp>
        <p:nvSpPr>
          <p:cNvPr id="3" name="Content Placeholder 2"/>
          <p:cNvSpPr>
            <a:spLocks noGrp="1"/>
          </p:cNvSpPr>
          <p:nvPr>
            <p:ph idx="1"/>
          </p:nvPr>
        </p:nvSpPr>
        <p:spPr>
          <a:xfrm>
            <a:off x="612775" y="1831975"/>
            <a:ext cx="7918449" cy="3683454"/>
          </a:xfrm>
        </p:spPr>
        <p:txBody>
          <a:bodyPr>
            <a:normAutofit/>
          </a:bodyPr>
          <a:lstStyle/>
          <a:p>
            <a:pPr marL="0" indent="0">
              <a:buNone/>
            </a:pPr>
            <a:r>
              <a:rPr lang="en-US" dirty="0"/>
              <a:t>Review the material listed under “Planning Shared Study and Dialogue.” In each sub-section ask participants to discuss the statements they find most helpful. Which potentially challenging issues would they like to explore further? As leader you may need to prepare to prompt discussion of particular issues.</a:t>
            </a:r>
          </a:p>
        </p:txBody>
      </p:sp>
    </p:spTree>
    <p:extLst>
      <p:ext uri="{BB962C8B-B14F-4D97-AF65-F5344CB8AC3E}">
        <p14:creationId xmlns:p14="http://schemas.microsoft.com/office/powerpoint/2010/main" val="21736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The Life of the Mind</a:t>
            </a:r>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If time permits, read the essay “Day of Dialogue: Neighbors in Conversation around Shared Interests” in Case Studies III to learn and discuss concrete ways to prepare for inter-religious conversations that can be both difficult and rewarding.</a:t>
            </a:r>
          </a:p>
        </p:txBody>
      </p:sp>
    </p:spTree>
    <p:extLst>
      <p:ext uri="{BB962C8B-B14F-4D97-AF65-F5344CB8AC3E}">
        <p14:creationId xmlns:p14="http://schemas.microsoft.com/office/powerpoint/2010/main" val="429079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dirty="0"/>
              <a:t>An Invitation</a:t>
            </a:r>
          </a:p>
        </p:txBody>
      </p:sp>
      <p:sp>
        <p:nvSpPr>
          <p:cNvPr id="77827" name="Content Placeholder 2"/>
          <p:cNvSpPr>
            <a:spLocks noGrp="1"/>
          </p:cNvSpPr>
          <p:nvPr>
            <p:ph idx="1"/>
          </p:nvPr>
        </p:nvSpPr>
        <p:spPr/>
        <p:txBody>
          <a:bodyPr/>
          <a:lstStyle/>
          <a:p>
            <a:pPr marL="0" indent="0">
              <a:buNone/>
            </a:pPr>
            <a:r>
              <a:rPr lang="en-US" sz="2400" i="1" dirty="0"/>
              <a:t>This book invites us all into conversation by challenging us to reflect on our past, learn from our present, and envision the future to which God is calling us. The heart of the book is the real-life case studies of inter-religious relations unfolding in a variety of ELCA ministry contexts. They encourage us to understand that our questions, doubts, and failures are as important as our answers, convictions, and successes. They challenge us to embrace that while there are a variety of responses to religious plurality, our common response is</a:t>
            </a:r>
            <a:r>
              <a:rPr lang="en-US" sz="2400" dirty="0"/>
              <a:t> </a:t>
            </a:r>
            <a:r>
              <a:rPr lang="en-US" sz="2400" i="1" dirty="0"/>
              <a:t>rooted in our Lutheran vocation – our response to God’s love in Jesus Christ.</a:t>
            </a:r>
          </a:p>
          <a:p>
            <a:pPr marL="0" indent="0">
              <a:buNone/>
            </a:pPr>
            <a:r>
              <a:rPr lang="en-US" sz="2000" dirty="0"/>
              <a:t>Presiding Bishop Elizabeth A. Eaton, p. 6, Foreword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Practical Life and Service to the World</a:t>
            </a:r>
            <a:endParaRPr lang="en-US" sz="44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sz="2400" dirty="0"/>
              <a:t>Reread the story from Pastor Jane Buckley-Farlee, whose congregation helps care for the Somali immigrants in their part of Minneapolis. Discuss her reflection that “being a Christian presence means letting go of any expectations and dreams of solving problems and fixing everything. It means letting the community lead and listening for ways we might, just might, be able to help. It means quietly realizing that being present and listening may be the real help that we can give this community.” How might we apply this wisdom concretely in our local settings?</a:t>
            </a:r>
          </a:p>
        </p:txBody>
      </p:sp>
    </p:spTree>
    <p:extLst>
      <p:ext uri="{BB962C8B-B14F-4D97-AF65-F5344CB8AC3E}">
        <p14:creationId xmlns:p14="http://schemas.microsoft.com/office/powerpoint/2010/main" val="40703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Practical Life and Service to the World</a:t>
            </a:r>
            <a:endParaRPr lang="en-US" i="1" dirty="0"/>
          </a:p>
        </p:txBody>
      </p:sp>
      <p:sp>
        <p:nvSpPr>
          <p:cNvPr id="3" name="Content Placeholder 2"/>
          <p:cNvSpPr>
            <a:spLocks noGrp="1"/>
          </p:cNvSpPr>
          <p:nvPr>
            <p:ph idx="1"/>
          </p:nvPr>
        </p:nvSpPr>
        <p:spPr>
          <a:xfrm>
            <a:off x="612775" y="1831975"/>
            <a:ext cx="7918449" cy="3683454"/>
          </a:xfrm>
        </p:spPr>
        <p:txBody>
          <a:bodyPr>
            <a:normAutofit/>
          </a:bodyPr>
          <a:lstStyle/>
          <a:p>
            <a:pPr marL="0" indent="0">
              <a:buNone/>
            </a:pPr>
            <a:r>
              <a:rPr lang="en-US" dirty="0"/>
              <a:t>Give participants a few minutes to think about the following and then have a group discussion:</a:t>
            </a:r>
          </a:p>
          <a:p>
            <a:pPr lvl="1" indent="-342900"/>
            <a:r>
              <a:rPr lang="en-US" dirty="0"/>
              <a:t>Which case studies in this section of the chapter most surprised you and why?</a:t>
            </a:r>
          </a:p>
          <a:p>
            <a:pPr lvl="1" indent="-342900"/>
            <a:r>
              <a:rPr lang="en-US" dirty="0"/>
              <a:t>Which ones reminded you of your own experience?</a:t>
            </a:r>
          </a:p>
          <a:p>
            <a:pPr lvl="1" indent="-342900"/>
            <a:r>
              <a:rPr lang="en-US" dirty="0"/>
              <a:t>Which inter-religious service projects would you like to try and why?</a:t>
            </a:r>
          </a:p>
        </p:txBody>
      </p:sp>
    </p:spTree>
    <p:extLst>
      <p:ext uri="{BB962C8B-B14F-4D97-AF65-F5344CB8AC3E}">
        <p14:creationId xmlns:p14="http://schemas.microsoft.com/office/powerpoint/2010/main" val="10243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Two</a:t>
            </a:r>
            <a:br>
              <a:rPr lang="en-US" dirty="0"/>
            </a:br>
            <a:r>
              <a:rPr lang="en-US" sz="3600" i="1" dirty="0"/>
              <a:t>Sharing Practical Life and Service to the World</a:t>
            </a:r>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Discuss ways your own congregation or group might partner with religious others to minister to those in the military, in hospitals and/or in prisons.</a:t>
            </a:r>
          </a:p>
        </p:txBody>
      </p:sp>
    </p:spTree>
    <p:extLst>
      <p:ext uri="{BB962C8B-B14F-4D97-AF65-F5344CB8AC3E}">
        <p14:creationId xmlns:p14="http://schemas.microsoft.com/office/powerpoint/2010/main" val="39898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46088" y="1521134"/>
            <a:ext cx="8211683" cy="1362075"/>
          </a:xfrm>
        </p:spPr>
        <p:txBody>
          <a:bodyPr lIns="91440" tIns="0" rIns="91440" bIns="0" anchor="ctr" anchorCtr="0">
            <a:normAutofit fontScale="90000"/>
          </a:bodyPr>
          <a:lstStyle/>
          <a:p>
            <a:pPr algn="ctr" eaLnBrk="1" hangingPunct="1"/>
            <a:r>
              <a:rPr lang="en-US" sz="2700" dirty="0">
                <a:solidFill>
                  <a:schemeClr val="bg1"/>
                </a:solidFill>
              </a:rPr>
              <a:t>CHAPTER THREE</a:t>
            </a:r>
            <a:br>
              <a:rPr lang="en-US" sz="3600" i="1" dirty="0">
                <a:solidFill>
                  <a:schemeClr val="bg1"/>
                </a:solidFill>
              </a:rPr>
            </a:br>
            <a:r>
              <a:rPr lang="en-US" sz="2700" dirty="0">
                <a:solidFill>
                  <a:schemeClr val="bg1"/>
                </a:solidFill>
              </a:rPr>
              <a:t>EXPLORING THE UNCOMFORTABLE QUESTIONS:</a:t>
            </a:r>
            <a:br>
              <a:rPr lang="en-US" sz="2700" dirty="0">
                <a:solidFill>
                  <a:schemeClr val="bg1"/>
                </a:solidFill>
              </a:rPr>
            </a:br>
            <a:r>
              <a:rPr lang="en-US" sz="2700" dirty="0">
                <a:solidFill>
                  <a:schemeClr val="bg1"/>
                </a:solidFill>
              </a:rPr>
              <a:t>THE EXPERIENCE OF INTER-RELIGIOUS WORK</a:t>
            </a:r>
            <a:endParaRPr lang="en-US" sz="1200" b="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6700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Three Overview</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There are three key areas of the faith which are deeply challenged by inter-religious relations: </a:t>
            </a:r>
          </a:p>
          <a:p>
            <a:pPr lvl="1"/>
            <a:r>
              <a:rPr lang="en-US" dirty="0"/>
              <a:t>Our perception of God</a:t>
            </a:r>
          </a:p>
          <a:p>
            <a:pPr lvl="2"/>
            <a:r>
              <a:rPr lang="en-US" dirty="0"/>
              <a:t>i.e., I have the conviction that I am saved by the grace of God </a:t>
            </a:r>
            <a:r>
              <a:rPr lang="en-US" i="1" dirty="0"/>
              <a:t>and</a:t>
            </a:r>
            <a:r>
              <a:rPr lang="en-US" dirty="0"/>
              <a:t> I have something to learn from other religious traditions. </a:t>
            </a:r>
          </a:p>
          <a:p>
            <a:pPr lvl="1"/>
            <a:r>
              <a:rPr lang="en-US" dirty="0"/>
              <a:t>Our perception of ourselves</a:t>
            </a:r>
          </a:p>
          <a:p>
            <a:pPr lvl="2"/>
            <a:r>
              <a:rPr lang="en-US" dirty="0"/>
              <a:t>i.e., In learning about people of other religious traditions, I do not lose my faith, but come to know it better. </a:t>
            </a:r>
          </a:p>
          <a:p>
            <a:pPr lvl="1"/>
            <a:r>
              <a:rPr lang="en-US" dirty="0"/>
              <a:t>Our ethical actions in the world</a:t>
            </a:r>
          </a:p>
          <a:p>
            <a:pPr lvl="2"/>
            <a:r>
              <a:rPr lang="en-US" dirty="0"/>
              <a:t>i.e., Listening to the concerns of people of other religious traditions causes me to reflect on my own faith commitments. </a:t>
            </a:r>
          </a:p>
        </p:txBody>
      </p:sp>
    </p:spTree>
    <p:extLst>
      <p:ext uri="{BB962C8B-B14F-4D97-AF65-F5344CB8AC3E}">
        <p14:creationId xmlns:p14="http://schemas.microsoft.com/office/powerpoint/2010/main" val="6311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Three Overview</a:t>
            </a:r>
          </a:p>
        </p:txBody>
      </p:sp>
      <p:sp>
        <p:nvSpPr>
          <p:cNvPr id="3" name="Content Placeholder 2"/>
          <p:cNvSpPr>
            <a:spLocks noGrp="1"/>
          </p:cNvSpPr>
          <p:nvPr>
            <p:ph idx="1"/>
          </p:nvPr>
        </p:nvSpPr>
        <p:spPr/>
        <p:txBody>
          <a:bodyPr>
            <a:normAutofit/>
          </a:bodyPr>
          <a:lstStyle/>
          <a:p>
            <a:pPr marL="0" indent="0">
              <a:buNone/>
            </a:pPr>
            <a:r>
              <a:rPr lang="en-US" sz="4000" dirty="0"/>
              <a:t>Opening the door is never easy,</a:t>
            </a:r>
            <a:br>
              <a:rPr lang="en-US" sz="4000" dirty="0"/>
            </a:br>
            <a:r>
              <a:rPr lang="en-US" sz="4000" dirty="0"/>
              <a:t>but almost always rewarding!</a:t>
            </a:r>
          </a:p>
        </p:txBody>
      </p:sp>
      <p:pic>
        <p:nvPicPr>
          <p:cNvPr id="4" name="Picture 3"/>
          <p:cNvPicPr>
            <a:picLocks noChangeAspect="1"/>
          </p:cNvPicPr>
          <p:nvPr/>
        </p:nvPicPr>
        <p:blipFill>
          <a:blip r:embed="rId2"/>
          <a:stretch>
            <a:fillRect/>
          </a:stretch>
        </p:blipFill>
        <p:spPr>
          <a:xfrm>
            <a:off x="5854784" y="3219072"/>
            <a:ext cx="2325792" cy="3260456"/>
          </a:xfrm>
          <a:prstGeom prst="rect">
            <a:avLst/>
          </a:prstGeom>
          <a:ln w="63500">
            <a:solidFill>
              <a:schemeClr val="bg1"/>
            </a:solidFill>
            <a:miter lim="800000"/>
          </a:ln>
        </p:spPr>
      </p:pic>
    </p:spTree>
    <p:extLst>
      <p:ext uri="{BB962C8B-B14F-4D97-AF65-F5344CB8AC3E}">
        <p14:creationId xmlns:p14="http://schemas.microsoft.com/office/powerpoint/2010/main" val="63403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Three</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Whom do you relate to in the Good Samaritan story? In what ways can you empathize with each different character in the story?</a:t>
            </a:r>
          </a:p>
        </p:txBody>
      </p:sp>
    </p:spTree>
    <p:extLst>
      <p:ext uri="{BB962C8B-B14F-4D97-AF65-F5344CB8AC3E}">
        <p14:creationId xmlns:p14="http://schemas.microsoft.com/office/powerpoint/2010/main" val="316058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Three</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Which stories in this section did you find especially inspirational?</a:t>
            </a:r>
          </a:p>
          <a:p>
            <a:pPr marL="0" indent="0">
              <a:buNone/>
            </a:pPr>
            <a:r>
              <a:rPr lang="en-US" dirty="0"/>
              <a:t>What about them inspired you?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667" y="3846649"/>
            <a:ext cx="3499658" cy="2622665"/>
          </a:xfrm>
          <a:prstGeom prst="rect">
            <a:avLst/>
          </a:prstGeom>
          <a:ln w="63500">
            <a:solidFill>
              <a:schemeClr val="bg1"/>
            </a:solidFill>
            <a:miter lim="800000"/>
          </a:ln>
        </p:spPr>
      </p:pic>
      <p:sp>
        <p:nvSpPr>
          <p:cNvPr id="5" name="Rectangle 4"/>
          <p:cNvSpPr/>
          <p:nvPr/>
        </p:nvSpPr>
        <p:spPr>
          <a:xfrm>
            <a:off x="1461246" y="5157981"/>
            <a:ext cx="3227421" cy="507831"/>
          </a:xfrm>
          <a:prstGeom prst="rect">
            <a:avLst/>
          </a:prstGeom>
        </p:spPr>
        <p:txBody>
          <a:bodyPr wrap="square">
            <a:spAutoFit/>
          </a:bodyPr>
          <a:lstStyle/>
          <a:p>
            <a:pPr algn="r"/>
            <a:r>
              <a:rPr lang="en-US" sz="900" dirty="0"/>
              <a:t>2015 bikers from Pennsylvania Interfaith Power &amp; Light, including Grace Lutheran Church members Jon </a:t>
            </a:r>
            <a:r>
              <a:rPr lang="en-US" sz="900" dirty="0" err="1"/>
              <a:t>Brockopp</a:t>
            </a:r>
            <a:r>
              <a:rPr lang="en-US" sz="900" dirty="0"/>
              <a:t>, Molly Hunter, and Noah </a:t>
            </a:r>
            <a:r>
              <a:rPr lang="en-US" sz="900" dirty="0" err="1"/>
              <a:t>Droege</a:t>
            </a:r>
            <a:r>
              <a:rPr lang="en-US" sz="900" dirty="0"/>
              <a:t>, arrive in Washington, DC. </a:t>
            </a:r>
          </a:p>
        </p:txBody>
      </p:sp>
    </p:spTree>
    <p:extLst>
      <p:ext uri="{BB962C8B-B14F-4D97-AF65-F5344CB8AC3E}">
        <p14:creationId xmlns:p14="http://schemas.microsoft.com/office/powerpoint/2010/main" val="177976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Three</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What do you think is at stake in inter-religious work? What are the risks and possible benefits as you see them? Are there possible risks and benefits mentioned in this chapter that are new to you?</a:t>
            </a:r>
          </a:p>
        </p:txBody>
      </p:sp>
    </p:spTree>
    <p:extLst>
      <p:ext uri="{BB962C8B-B14F-4D97-AF65-F5344CB8AC3E}">
        <p14:creationId xmlns:p14="http://schemas.microsoft.com/office/powerpoint/2010/main" val="7750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Three</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What do you think is at stake in inter-religious work for your partners from other faiths? What risks and benefits exist for them in your view?</a:t>
            </a:r>
          </a:p>
        </p:txBody>
      </p:sp>
    </p:spTree>
    <p:extLst>
      <p:ext uri="{BB962C8B-B14F-4D97-AF65-F5344CB8AC3E}">
        <p14:creationId xmlns:p14="http://schemas.microsoft.com/office/powerpoint/2010/main" val="8058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a:bodyPr>
          <a:lstStyle/>
          <a:p>
            <a:pPr algn="ctr" eaLnBrk="1" hangingPunct="1"/>
            <a:r>
              <a:rPr lang="en-US" sz="3200" dirty="0">
                <a:solidFill>
                  <a:schemeClr val="bg1"/>
                </a:solidFill>
              </a:rPr>
              <a:t>INTRODUCTION</a:t>
            </a:r>
            <a:br>
              <a:rPr lang="en-US" sz="3200" dirty="0">
                <a:solidFill>
                  <a:schemeClr val="bg1"/>
                </a:solidFill>
              </a:rPr>
            </a:br>
            <a:r>
              <a:rPr lang="en-US" sz="3200" dirty="0">
                <a:solidFill>
                  <a:schemeClr val="bg1"/>
                </a:solidFill>
              </a:rPr>
              <a:t>TIME-TESTED QUESTIONS</a:t>
            </a:r>
            <a:endParaRPr lang="en-US" sz="3200" b="0" dirty="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Xiao, cover art.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802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Chapter Three</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How can we best foster interactions with people of other faiths that minimize the risks and increase the benefits for all concerned?</a:t>
            </a:r>
          </a:p>
        </p:txBody>
      </p:sp>
    </p:spTree>
    <p:extLst>
      <p:ext uri="{BB962C8B-B14F-4D97-AF65-F5344CB8AC3E}">
        <p14:creationId xmlns:p14="http://schemas.microsoft.com/office/powerpoint/2010/main" val="45187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92088" y="1505635"/>
            <a:ext cx="8773681" cy="1362075"/>
          </a:xfrm>
        </p:spPr>
        <p:txBody>
          <a:bodyPr lIns="91440" tIns="0" rIns="91440" bIns="0" anchor="ctr" anchorCtr="0">
            <a:noAutofit/>
          </a:bodyPr>
          <a:lstStyle/>
          <a:p>
            <a:pPr algn="ctr" eaLnBrk="1" hangingPunct="1"/>
            <a:r>
              <a:rPr lang="en-US" sz="2400" dirty="0">
                <a:solidFill>
                  <a:schemeClr val="bg1"/>
                </a:solidFill>
              </a:rPr>
              <a:t>CHAPTER FOUR</a:t>
            </a:r>
            <a:br>
              <a:rPr lang="en-US" sz="2400" dirty="0">
                <a:solidFill>
                  <a:schemeClr val="bg1"/>
                </a:solidFill>
              </a:rPr>
            </a:br>
            <a:r>
              <a:rPr lang="en-US" sz="2400" dirty="0">
                <a:solidFill>
                  <a:schemeClr val="bg1"/>
                </a:solidFill>
              </a:rPr>
              <a:t>OUR GOD AND THEIR GOD:</a:t>
            </a:r>
            <a:br>
              <a:rPr lang="en-US" sz="2400" dirty="0">
                <a:solidFill>
                  <a:schemeClr val="bg1"/>
                </a:solidFill>
              </a:rPr>
            </a:br>
            <a:r>
              <a:rPr lang="en-US" sz="2400" dirty="0">
                <a:solidFill>
                  <a:schemeClr val="bg1"/>
                </a:solidFill>
              </a:rPr>
              <a:t>A RELATIONAL THEOLOGY OF RELIGIOUS PLURALITY</a:t>
            </a:r>
            <a:endParaRPr lang="en-US" sz="2400" b="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287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Four Overview</a:t>
            </a:r>
          </a:p>
        </p:txBody>
      </p:sp>
      <p:sp>
        <p:nvSpPr>
          <p:cNvPr id="3" name="Content Placeholder 2"/>
          <p:cNvSpPr>
            <a:spLocks noGrp="1"/>
          </p:cNvSpPr>
          <p:nvPr>
            <p:ph idx="1"/>
          </p:nvPr>
        </p:nvSpPr>
        <p:spPr/>
        <p:txBody>
          <a:bodyPr>
            <a:normAutofit fontScale="85000" lnSpcReduction="10000"/>
          </a:bodyPr>
          <a:lstStyle/>
          <a:p>
            <a:r>
              <a:rPr lang="en-US" dirty="0"/>
              <a:t>Religious differences can be seen as a threat or a source of enrichment to one’s faith. </a:t>
            </a:r>
          </a:p>
          <a:p>
            <a:r>
              <a:rPr lang="en-US" dirty="0"/>
              <a:t>Inter-religious dialogue is primarily between people and not between religions. </a:t>
            </a:r>
          </a:p>
          <a:p>
            <a:r>
              <a:rPr lang="en-US" dirty="0"/>
              <a:t>It is tempting to define others in our own theological terms, frameworks, and understandings.</a:t>
            </a:r>
          </a:p>
          <a:p>
            <a:r>
              <a:rPr lang="en-US" dirty="0"/>
              <a:t>We must strive to articulate a relevant and responsible theology of religious plurality faithful to our convictions and accountable to our neighbors. </a:t>
            </a:r>
          </a:p>
          <a:p>
            <a:endParaRPr lang="en-US" dirty="0"/>
          </a:p>
          <a:p>
            <a:endParaRPr lang="en-US" dirty="0"/>
          </a:p>
          <a:p>
            <a:endParaRPr lang="en-US" dirty="0"/>
          </a:p>
        </p:txBody>
      </p:sp>
    </p:spTree>
    <p:extLst>
      <p:ext uri="{BB962C8B-B14F-4D97-AF65-F5344CB8AC3E}">
        <p14:creationId xmlns:p14="http://schemas.microsoft.com/office/powerpoint/2010/main" val="27913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Four Overview</a:t>
            </a:r>
          </a:p>
        </p:txBody>
      </p:sp>
      <p:sp>
        <p:nvSpPr>
          <p:cNvPr id="3" name="Content Placeholder 2"/>
          <p:cNvSpPr>
            <a:spLocks noGrp="1"/>
          </p:cNvSpPr>
          <p:nvPr>
            <p:ph idx="1"/>
          </p:nvPr>
        </p:nvSpPr>
        <p:spPr/>
        <p:txBody>
          <a:bodyPr>
            <a:normAutofit fontScale="92500" lnSpcReduction="20000"/>
          </a:bodyPr>
          <a:lstStyle/>
          <a:p>
            <a:r>
              <a:rPr lang="en-US" dirty="0"/>
              <a:t>The essence of a Christian view of salvation has to do with right relationship with God and our neighbors. </a:t>
            </a:r>
          </a:p>
          <a:p>
            <a:r>
              <a:rPr lang="en-US" dirty="0"/>
              <a:t>The Lutheran conviction that God’s activity is simultaneously hidden and revealed in creation provides a theological space for engaging with others. </a:t>
            </a:r>
          </a:p>
          <a:p>
            <a:r>
              <a:rPr lang="en-US" dirty="0"/>
              <a:t>Christian witness is a positive witness, not a negative, vilifying witness. </a:t>
            </a:r>
          </a:p>
          <a:p>
            <a:endParaRPr lang="en-US" dirty="0"/>
          </a:p>
          <a:p>
            <a:endParaRPr lang="en-US" dirty="0"/>
          </a:p>
        </p:txBody>
      </p:sp>
    </p:spTree>
    <p:extLst>
      <p:ext uri="{BB962C8B-B14F-4D97-AF65-F5344CB8AC3E}">
        <p14:creationId xmlns:p14="http://schemas.microsoft.com/office/powerpoint/2010/main" val="41026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Four Overview</a:t>
            </a:r>
          </a:p>
        </p:txBody>
      </p:sp>
      <p:sp>
        <p:nvSpPr>
          <p:cNvPr id="3" name="Content Placeholder 2"/>
          <p:cNvSpPr>
            <a:spLocks noGrp="1"/>
          </p:cNvSpPr>
          <p:nvPr>
            <p:ph idx="1"/>
          </p:nvPr>
        </p:nvSpPr>
        <p:spPr/>
        <p:txBody>
          <a:bodyPr>
            <a:normAutofit fontScale="92500" lnSpcReduction="20000"/>
          </a:bodyPr>
          <a:lstStyle/>
          <a:p>
            <a:r>
              <a:rPr lang="en-US" dirty="0"/>
              <a:t>Pluralism demands that in the presence of the other we are publicly accountable for our faith and therefore invites Christian witness in dialogue with others.</a:t>
            </a:r>
          </a:p>
          <a:p>
            <a:r>
              <a:rPr lang="en-US" dirty="0"/>
              <a:t>Christian witness today is about practicing the reconciling work of God in the world.</a:t>
            </a:r>
          </a:p>
          <a:p>
            <a:r>
              <a:rPr lang="en-US" dirty="0"/>
              <a:t>Witnessing in a pluralistic society is a two-way street. Christian dialogue with people of other faiths is not a disguised monologue!</a:t>
            </a:r>
          </a:p>
          <a:p>
            <a:pPr marL="0" indent="0">
              <a:buNone/>
            </a:pPr>
            <a:endParaRPr lang="en-US" dirty="0"/>
          </a:p>
          <a:p>
            <a:endParaRPr lang="en-US" dirty="0"/>
          </a:p>
        </p:txBody>
      </p:sp>
    </p:spTree>
    <p:extLst>
      <p:ext uri="{BB962C8B-B14F-4D97-AF65-F5344CB8AC3E}">
        <p14:creationId xmlns:p14="http://schemas.microsoft.com/office/powerpoint/2010/main" val="115578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Four Overview</a:t>
            </a:r>
          </a:p>
        </p:txBody>
      </p:sp>
      <p:sp>
        <p:nvSpPr>
          <p:cNvPr id="3" name="Content Placeholder 2"/>
          <p:cNvSpPr>
            <a:spLocks noGrp="1"/>
          </p:cNvSpPr>
          <p:nvPr>
            <p:ph idx="1"/>
          </p:nvPr>
        </p:nvSpPr>
        <p:spPr/>
        <p:txBody>
          <a:bodyPr>
            <a:normAutofit/>
          </a:bodyPr>
          <a:lstStyle/>
          <a:p>
            <a:r>
              <a:rPr lang="en-US" dirty="0"/>
              <a:t>Answers to some questions cannot be resolved theologically but only discovered dialogically.</a:t>
            </a:r>
          </a:p>
          <a:p>
            <a:r>
              <a:rPr lang="en-US" dirty="0"/>
              <a:t>As Lutheran Christians who are called to practice hospitality, we are accustomed to being host, and we have a long way to go in learning to be guests. </a:t>
            </a:r>
          </a:p>
          <a:p>
            <a:endParaRPr lang="en-US" dirty="0"/>
          </a:p>
        </p:txBody>
      </p:sp>
    </p:spTree>
    <p:extLst>
      <p:ext uri="{BB962C8B-B14F-4D97-AF65-F5344CB8AC3E}">
        <p14:creationId xmlns:p14="http://schemas.microsoft.com/office/powerpoint/2010/main" val="380182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
        <p:nvSpPr>
          <p:cNvPr id="6" name="Title 1"/>
          <p:cNvSpPr txBox="1">
            <a:spLocks/>
          </p:cNvSpPr>
          <p:nvPr/>
        </p:nvSpPr>
        <p:spPr>
          <a:xfrm>
            <a:off x="192088" y="1503741"/>
            <a:ext cx="8781431" cy="1371196"/>
          </a:xfrm>
          <a:prstGeom prst="rect">
            <a:avLst/>
          </a:prstGeom>
        </p:spPr>
        <p:txBody>
          <a:bodyPr vert="horz" lIns="91440" tIns="0" rIns="91440" bIns="0" rtlCol="0" anchor="ctr" anchorCtr="0">
            <a:normAutofit/>
          </a:bodyPr>
          <a:lst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a:lstStyle>
          <a:p>
            <a:pPr algn="ctr"/>
            <a:r>
              <a:rPr lang="en-US" sz="3200" dirty="0">
                <a:solidFill>
                  <a:schemeClr val="bg1"/>
                </a:solidFill>
              </a:rPr>
              <a:t>CONCLUSION</a:t>
            </a:r>
            <a:br>
              <a:rPr lang="en-US" sz="3200" i="1" dirty="0">
                <a:solidFill>
                  <a:schemeClr val="bg1"/>
                </a:solidFill>
              </a:rPr>
            </a:br>
            <a:r>
              <a:rPr lang="en-US" sz="3200" dirty="0">
                <a:solidFill>
                  <a:schemeClr val="bg1"/>
                </a:solidFill>
              </a:rPr>
              <a:t>LIVING WITH THE QUESTIONS</a:t>
            </a:r>
            <a:endParaRPr lang="en-US" sz="3200" b="0" dirty="0">
              <a:solidFill>
                <a:schemeClr val="bg1"/>
              </a:solidFill>
            </a:endParaRPr>
          </a:p>
        </p:txBody>
      </p:sp>
    </p:spTree>
    <p:extLst>
      <p:ext uri="{BB962C8B-B14F-4D97-AF65-F5344CB8AC3E}">
        <p14:creationId xmlns:p14="http://schemas.microsoft.com/office/powerpoint/2010/main" val="26092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Overview</a:t>
            </a:r>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a:t>How should we engage with our non-Christian neighbors?</a:t>
            </a:r>
          </a:p>
          <a:p>
            <a:pPr lvl="1"/>
            <a:r>
              <a:rPr lang="en-US" dirty="0"/>
              <a:t>We are called to practice mutual hospitality.</a:t>
            </a:r>
          </a:p>
          <a:p>
            <a:pPr marL="457200" lvl="1" indent="0">
              <a:buNone/>
            </a:pPr>
            <a:endParaRPr lang="en-US" dirty="0"/>
          </a:p>
          <a:p>
            <a:pPr marL="0" indent="0" algn="just">
              <a:buNone/>
            </a:pPr>
            <a:r>
              <a:rPr lang="en-US" dirty="0"/>
              <a:t>What is a Christian view of other religions?</a:t>
            </a:r>
          </a:p>
          <a:p>
            <a:pPr lvl="1"/>
            <a:r>
              <a:rPr lang="en-US" dirty="0"/>
              <a:t>We can learn from revisiting scripture with new questions.</a:t>
            </a:r>
          </a:p>
          <a:p>
            <a:pPr lvl="1"/>
            <a:r>
              <a:rPr lang="en-US" dirty="0"/>
              <a:t>We ought to expect that we won’t have all the answers.</a:t>
            </a:r>
          </a:p>
          <a:p>
            <a:pPr lvl="1"/>
            <a:r>
              <a:rPr lang="en-US" dirty="0"/>
              <a:t>Dialogue is between people not religions.</a:t>
            </a:r>
          </a:p>
          <a:p>
            <a:pPr lvl="1"/>
            <a:r>
              <a:rPr lang="en-US" dirty="0"/>
              <a:t>We will learn about our own religion in </a:t>
            </a:r>
            <a:r>
              <a:rPr lang="en-US"/>
              <a:t>the process.</a:t>
            </a:r>
            <a:endParaRPr lang="en-US" dirty="0"/>
          </a:p>
          <a:p>
            <a:pPr lvl="1"/>
            <a:endParaRPr lang="en-US" dirty="0"/>
          </a:p>
        </p:txBody>
      </p:sp>
    </p:spTree>
    <p:extLst>
      <p:ext uri="{BB962C8B-B14F-4D97-AF65-F5344CB8AC3E}">
        <p14:creationId xmlns:p14="http://schemas.microsoft.com/office/powerpoint/2010/main" val="35076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Overview</a:t>
            </a:r>
          </a:p>
        </p:txBody>
      </p:sp>
      <p:sp>
        <p:nvSpPr>
          <p:cNvPr id="3" name="Content Placeholder 2"/>
          <p:cNvSpPr>
            <a:spLocks noGrp="1"/>
          </p:cNvSpPr>
          <p:nvPr>
            <p:ph idx="1"/>
          </p:nvPr>
        </p:nvSpPr>
        <p:spPr>
          <a:xfrm>
            <a:off x="289168" y="1062891"/>
            <a:ext cx="8628185" cy="4853354"/>
          </a:xfrm>
        </p:spPr>
        <p:txBody>
          <a:bodyPr>
            <a:normAutofit/>
          </a:bodyPr>
          <a:lstStyle/>
          <a:p>
            <a:pPr marL="0" indent="0">
              <a:buNone/>
            </a:pPr>
            <a:r>
              <a:rPr lang="en-US" sz="2300" dirty="0"/>
              <a:t>What does it mean to be a Lutheran Christian in a multi-religious world?</a:t>
            </a:r>
          </a:p>
          <a:p>
            <a:pPr lvl="1"/>
            <a:r>
              <a:rPr lang="en-US" sz="2000" dirty="0"/>
              <a:t>We celebrate God’s unmerited grace, which gives us the freedom to err on the side of generosity.</a:t>
            </a:r>
          </a:p>
          <a:p>
            <a:pPr lvl="1"/>
            <a:r>
              <a:rPr lang="en-US" sz="2000" dirty="0"/>
              <a:t>We understand faith to be a matter of trust – trust in God, trust in God’s promises – rather than knowledge.</a:t>
            </a:r>
          </a:p>
          <a:p>
            <a:pPr lvl="1"/>
            <a:r>
              <a:rPr lang="en-US" sz="2000" dirty="0"/>
              <a:t>We are heirs to the theology of the cross, which calls us to recognize the limits of human knowing.</a:t>
            </a:r>
          </a:p>
          <a:p>
            <a:pPr lvl="1"/>
            <a:r>
              <a:rPr lang="en-US" sz="2000" dirty="0"/>
              <a:t>We are heirs to a lively sense of vocation – to a calling that focuses on serving the neighbor and the community.</a:t>
            </a:r>
          </a:p>
          <a:p>
            <a:pPr lvl="1"/>
            <a:r>
              <a:rPr lang="en-US" sz="2000" dirty="0"/>
              <a:t>We accept Luther’s distinction between two kingdoms, so that we are called to be citizens who care about all people in our communities.</a:t>
            </a:r>
          </a:p>
          <a:p>
            <a:pPr lvl="1"/>
            <a:r>
              <a:rPr lang="en-US" sz="2000" dirty="0"/>
              <a:t>We have the experience of being insiders/outsiders in our rapidly changing American culture, allowing us to relate to and empathize with others.</a:t>
            </a:r>
          </a:p>
        </p:txBody>
      </p:sp>
    </p:spTree>
    <p:extLst>
      <p:ext uri="{BB962C8B-B14F-4D97-AF65-F5344CB8AC3E}">
        <p14:creationId xmlns:p14="http://schemas.microsoft.com/office/powerpoint/2010/main" val="1271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Overview</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There are many reasons we should practice inter-religious dialogue and cooperation, including: </a:t>
            </a:r>
          </a:p>
          <a:p>
            <a:pPr lvl="1"/>
            <a:r>
              <a:rPr lang="en-US" dirty="0"/>
              <a:t>Our calling to serve our neighbor demands that we know our neighbor.</a:t>
            </a:r>
          </a:p>
          <a:p>
            <a:pPr lvl="1"/>
            <a:r>
              <a:rPr lang="en-US" dirty="0"/>
              <a:t>Our calling to defend our neighbor demands that we know our 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deepened and enhanced through 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0079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Overview</a:t>
            </a:r>
          </a:p>
        </p:txBody>
      </p:sp>
      <p:sp>
        <p:nvSpPr>
          <p:cNvPr id="3" name="Content Placeholder 2"/>
          <p:cNvSpPr>
            <a:spLocks noGrp="1"/>
          </p:cNvSpPr>
          <p:nvPr>
            <p:ph idx="1"/>
          </p:nvPr>
        </p:nvSpPr>
        <p:spPr/>
        <p:txBody>
          <a:bodyPr>
            <a:normAutofit fontScale="85000" lnSpcReduction="20000"/>
          </a:bodyPr>
          <a:lstStyle/>
          <a:p>
            <a:r>
              <a:rPr lang="en-US" dirty="0"/>
              <a:t>The ELCA has a long history of inter-religious relations, especially:</a:t>
            </a:r>
          </a:p>
          <a:p>
            <a:pPr lvl="1"/>
            <a:r>
              <a:rPr lang="en-US" dirty="0"/>
              <a:t>Lutheran-Jewish Relations</a:t>
            </a:r>
          </a:p>
          <a:p>
            <a:pPr lvl="1"/>
            <a:r>
              <a:rPr lang="en-US" dirty="0"/>
              <a:t>Lutheran-Muslim Relations </a:t>
            </a:r>
          </a:p>
          <a:p>
            <a:r>
              <a:rPr lang="en-US" dirty="0"/>
              <a:t>Inter-religious dialogue and engagement in a multi-religious world can be understood as part of our vocational life. </a:t>
            </a:r>
          </a:p>
          <a:p>
            <a:r>
              <a:rPr lang="en-US" dirty="0"/>
              <a:t>There are already numerous examples of how the ELCA is participating in this work, which can provide key insights and learnings.  </a:t>
            </a:r>
          </a:p>
        </p:txBody>
      </p:sp>
    </p:spTree>
    <p:extLst>
      <p:ext uri="{BB962C8B-B14F-4D97-AF65-F5344CB8AC3E}">
        <p14:creationId xmlns:p14="http://schemas.microsoft.com/office/powerpoint/2010/main" val="40351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Conclusion </a:t>
            </a:r>
            <a:br>
              <a:rPr lang="en-US" dirty="0"/>
            </a:b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Faced with stereotypes of other religions, to what does the eighth commandment call us? What sort of response is appropriate? Note Luther’s explanation: “We are to fear and love God, so that we do not tell lies about our neighbors, betray or slander them, or destroy their reputations. Instead we are to come to their defense, speak well of them, and interpret everything they do in the best possible light” (translation by Timothy Wengert in T</a:t>
            </a:r>
            <a:r>
              <a:rPr lang="en-US" i="1" dirty="0"/>
              <a:t>he Book of Concord</a:t>
            </a:r>
            <a:r>
              <a:rPr lang="en-US" dirty="0"/>
              <a:t>, Fortress Press, 2000).</a:t>
            </a:r>
          </a:p>
        </p:txBody>
      </p:sp>
    </p:spTree>
    <p:extLst>
      <p:ext uri="{BB962C8B-B14F-4D97-AF65-F5344CB8AC3E}">
        <p14:creationId xmlns:p14="http://schemas.microsoft.com/office/powerpoint/2010/main" val="27815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Conclusion </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The Conclusion emphasizes the importance of providing hospitality and receiving hospitality. What are the implications of this in your own community? What are its implications with regard to refugees and immigrants whose religion and culture may be unlike your own?</a:t>
            </a:r>
          </a:p>
        </p:txBody>
      </p:sp>
    </p:spTree>
    <p:extLst>
      <p:ext uri="{BB962C8B-B14F-4D97-AF65-F5344CB8AC3E}">
        <p14:creationId xmlns:p14="http://schemas.microsoft.com/office/powerpoint/2010/main" val="7090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Questions: Conclusion </a:t>
            </a:r>
            <a:br>
              <a:rPr lang="en-US" dirty="0"/>
            </a:br>
            <a:endParaRPr lang="en-US" i="1" dirty="0"/>
          </a:p>
        </p:txBody>
      </p:sp>
      <p:sp>
        <p:nvSpPr>
          <p:cNvPr id="3" name="Content Placeholder 2"/>
          <p:cNvSpPr>
            <a:spLocks noGrp="1"/>
          </p:cNvSpPr>
          <p:nvPr>
            <p:ph idx="1"/>
          </p:nvPr>
        </p:nvSpPr>
        <p:spPr/>
        <p:txBody>
          <a:bodyPr/>
          <a:lstStyle/>
          <a:p>
            <a:pPr marL="0" indent="0">
              <a:buNone/>
            </a:pPr>
            <a:r>
              <a:rPr lang="en-US" dirty="0"/>
              <a:t>Do you agree that faith can and does live with unanswered questions? What difference does this make in the way a believer treats others? </a:t>
            </a:r>
            <a:br>
              <a:rPr lang="en-US" dirty="0"/>
            </a:br>
            <a:r>
              <a:rPr lang="en-US" dirty="0"/>
              <a:t>What are some examples from the past or from this book or from your own experience?</a:t>
            </a:r>
          </a:p>
        </p:txBody>
      </p:sp>
      <p:pic>
        <p:nvPicPr>
          <p:cNvPr id="4" name="Picture 3"/>
          <p:cNvPicPr>
            <a:picLocks noChangeAspect="1"/>
          </p:cNvPicPr>
          <p:nvPr/>
        </p:nvPicPr>
        <p:blipFill rotWithShape="1">
          <a:blip r:embed="rId2"/>
          <a:srcRect l="5581" t="2888" r="7534" b="9258"/>
          <a:stretch/>
        </p:blipFill>
        <p:spPr>
          <a:xfrm>
            <a:off x="5127410" y="4151568"/>
            <a:ext cx="3053166" cy="2324746"/>
          </a:xfrm>
          <a:prstGeom prst="rect">
            <a:avLst/>
          </a:prstGeom>
          <a:ln w="63500">
            <a:solidFill>
              <a:schemeClr val="bg1"/>
            </a:solidFill>
            <a:miter lim="800000"/>
          </a:ln>
        </p:spPr>
      </p:pic>
      <p:sp>
        <p:nvSpPr>
          <p:cNvPr id="5" name="Rectangle 4"/>
          <p:cNvSpPr/>
          <p:nvPr/>
        </p:nvSpPr>
        <p:spPr>
          <a:xfrm>
            <a:off x="1301858" y="4852756"/>
            <a:ext cx="3748460" cy="646331"/>
          </a:xfrm>
          <a:prstGeom prst="rect">
            <a:avLst/>
          </a:prstGeom>
        </p:spPr>
        <p:txBody>
          <a:bodyPr wrap="square">
            <a:spAutoFit/>
          </a:bodyPr>
          <a:lstStyle/>
          <a:p>
            <a:pPr algn="r"/>
            <a:r>
              <a:rPr lang="en-US" sz="900" dirty="0"/>
              <a:t>California Lutheran University Interfaith Allies Jamie, </a:t>
            </a:r>
            <a:r>
              <a:rPr lang="en-US" sz="900" dirty="0" err="1"/>
              <a:t>Shireen</a:t>
            </a:r>
            <a:r>
              <a:rPr lang="en-US" sz="900" dirty="0"/>
              <a:t>, and Rebecca share a moment during the IFYC’s #</a:t>
            </a:r>
            <a:r>
              <a:rPr lang="en-US" sz="900" dirty="0" err="1"/>
              <a:t>BeBlue</a:t>
            </a:r>
            <a:r>
              <a:rPr lang="en-US" sz="900" dirty="0"/>
              <a:t> #</a:t>
            </a:r>
            <a:r>
              <a:rPr lang="en-US" sz="900" dirty="0" err="1"/>
              <a:t>BetterTogether</a:t>
            </a:r>
            <a:r>
              <a:rPr lang="en-US" sz="900" dirty="0"/>
              <a:t> day in April 2013, gaining pledges for interfaith support while raising awareness for the upcoming Water Wise/Green Week campaign.</a:t>
            </a:r>
          </a:p>
        </p:txBody>
      </p:sp>
    </p:spTree>
    <p:extLst>
      <p:ext uri="{BB962C8B-B14F-4D97-AF65-F5344CB8AC3E}">
        <p14:creationId xmlns:p14="http://schemas.microsoft.com/office/powerpoint/2010/main" val="565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a:solidFill>
                  <a:schemeClr val="bg1"/>
                </a:solidFill>
              </a:rPr>
              <a:t>ADDITIONAL IDEAS</a:t>
            </a:r>
            <a:br>
              <a:rPr lang="en-US" sz="3200" dirty="0">
                <a:solidFill>
                  <a:schemeClr val="bg1"/>
                </a:solidFill>
              </a:rPr>
            </a:br>
            <a:r>
              <a:rPr lang="en-US" sz="3200" dirty="0">
                <a:solidFill>
                  <a:schemeClr val="bg1"/>
                </a:solidFill>
              </a:rPr>
              <a:t>&amp; RESOURCES</a:t>
            </a:r>
            <a:endParaRPr lang="en-US" sz="3200" b="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591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Ideas</a:t>
            </a:r>
          </a:p>
        </p:txBody>
      </p:sp>
      <p:sp>
        <p:nvSpPr>
          <p:cNvPr id="3" name="Content Placeholder 2"/>
          <p:cNvSpPr>
            <a:spLocks noGrp="1"/>
          </p:cNvSpPr>
          <p:nvPr>
            <p:ph idx="1"/>
          </p:nvPr>
        </p:nvSpPr>
        <p:spPr/>
        <p:txBody>
          <a:bodyPr>
            <a:normAutofit fontScale="85000" lnSpcReduction="20000"/>
          </a:bodyPr>
          <a:lstStyle/>
          <a:p>
            <a:r>
              <a:rPr lang="en-US" dirty="0"/>
              <a:t>Explore the numerous ideas and detailed approaches offered in: “Ways to Use this Book,” pp. 178-185</a:t>
            </a:r>
          </a:p>
          <a:p>
            <a:r>
              <a:rPr lang="en-US" dirty="0"/>
              <a:t>Invite participants to read one of the individual case studies featured in Case Studies I, II, III, or IV and to engage in discussion about:</a:t>
            </a:r>
          </a:p>
          <a:p>
            <a:pPr lvl="1"/>
            <a:r>
              <a:rPr lang="en-US" dirty="0"/>
              <a:t>The inter-religious calling and </a:t>
            </a:r>
            <a:r>
              <a:rPr lang="en-US"/>
              <a:t>commitments conveyed.</a:t>
            </a:r>
            <a:endParaRPr lang="en-US" dirty="0"/>
          </a:p>
          <a:p>
            <a:pPr lvl="1"/>
            <a:r>
              <a:rPr lang="en-US" dirty="0"/>
              <a:t>The theological and practical challenges that were faced.</a:t>
            </a:r>
          </a:p>
          <a:p>
            <a:pPr lvl="1"/>
            <a:r>
              <a:rPr lang="en-US" dirty="0"/>
              <a:t>Whether the outcome was a “success” or “failure.” </a:t>
            </a:r>
          </a:p>
          <a:p>
            <a:pPr lvl="1"/>
            <a:r>
              <a:rPr lang="en-US" dirty="0"/>
              <a:t>How this example could serve as a learning or model for engagement with one’s own community/context.</a:t>
            </a:r>
          </a:p>
        </p:txBody>
      </p:sp>
    </p:spTree>
    <p:extLst>
      <p:ext uri="{BB962C8B-B14F-4D97-AF65-F5344CB8AC3E}">
        <p14:creationId xmlns:p14="http://schemas.microsoft.com/office/powerpoint/2010/main" val="2974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t>See: “Helpful Websites,” pp. 190-191</a:t>
            </a:r>
          </a:p>
          <a:p>
            <a:r>
              <a:rPr lang="en-US" dirty="0"/>
              <a:t>Visit </a:t>
            </a:r>
            <a:r>
              <a:rPr lang="en-US" b="1" dirty="0"/>
              <a:t>www.elca.org/ecumenical </a:t>
            </a:r>
          </a:p>
          <a:p>
            <a:r>
              <a:rPr lang="en-US" dirty="0"/>
              <a:t>Contact </a:t>
            </a:r>
            <a:r>
              <a:rPr lang="en-US" b="1" dirty="0"/>
              <a:t>erinfo@elca.org </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tretch/>
        </p:blipFill>
        <p:spPr>
          <a:xfrm>
            <a:off x="4446396" y="3694871"/>
            <a:ext cx="3741929" cy="2809308"/>
          </a:xfrm>
          <a:prstGeom prst="rect">
            <a:avLst/>
          </a:prstGeom>
          <a:ln w="63500">
            <a:solidFill>
              <a:schemeClr val="bg1"/>
            </a:solidFill>
            <a:miter lim="800000"/>
          </a:ln>
        </p:spPr>
      </p:pic>
      <p:sp>
        <p:nvSpPr>
          <p:cNvPr id="5" name="Rectangle 4"/>
          <p:cNvSpPr/>
          <p:nvPr/>
        </p:nvSpPr>
        <p:spPr>
          <a:xfrm>
            <a:off x="1588576" y="4997619"/>
            <a:ext cx="2770449" cy="507831"/>
          </a:xfrm>
          <a:prstGeom prst="rect">
            <a:avLst/>
          </a:prstGeom>
        </p:spPr>
        <p:txBody>
          <a:bodyPr wrap="square">
            <a:spAutoFit/>
          </a:bodyPr>
          <a:lstStyle/>
          <a:p>
            <a:pPr algn="r"/>
            <a:r>
              <a:rPr lang="en-US" sz="900" dirty="0"/>
              <a:t>ELCA Lutheran-Jewish and Lutheran-Muslim Panel members,  who began planning for this book in October 2012</a:t>
            </a:r>
          </a:p>
        </p:txBody>
      </p:sp>
    </p:spTree>
    <p:extLst>
      <p:ext uri="{BB962C8B-B14F-4D97-AF65-F5344CB8AC3E}">
        <p14:creationId xmlns:p14="http://schemas.microsoft.com/office/powerpoint/2010/main" val="18652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Overview</a:t>
            </a:r>
          </a:p>
        </p:txBody>
      </p:sp>
      <p:sp>
        <p:nvSpPr>
          <p:cNvPr id="3" name="Content Placeholder 2"/>
          <p:cNvSpPr>
            <a:spLocks noGrp="1"/>
          </p:cNvSpPr>
          <p:nvPr>
            <p:ph idx="1"/>
          </p:nvPr>
        </p:nvSpPr>
        <p:spPr/>
        <p:txBody>
          <a:bodyPr>
            <a:normAutofit fontScale="77500" lnSpcReduction="20000"/>
          </a:bodyPr>
          <a:lstStyle/>
          <a:p>
            <a:r>
              <a:rPr lang="en-US" dirty="0"/>
              <a:t>There are many reasons we should practice inter-religious dialogue and cooperation, including: </a:t>
            </a:r>
          </a:p>
          <a:p>
            <a:pPr lvl="1"/>
            <a:r>
              <a:rPr lang="en-US" dirty="0"/>
              <a:t>Our calling to serve our neighbor demands that we know our neighbor.</a:t>
            </a:r>
          </a:p>
          <a:p>
            <a:pPr lvl="1"/>
            <a:r>
              <a:rPr lang="en-US" dirty="0"/>
              <a:t>Our calling to defend our neighbor demands that we know our 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deepened and enhanced through 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5109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Introduction</a:t>
            </a:r>
          </a:p>
        </p:txBody>
      </p:sp>
      <p:sp>
        <p:nvSpPr>
          <p:cNvPr id="3" name="Content Placeholder 2"/>
          <p:cNvSpPr>
            <a:spLocks noGrp="1"/>
          </p:cNvSpPr>
          <p:nvPr>
            <p:ph idx="1"/>
          </p:nvPr>
        </p:nvSpPr>
        <p:spPr/>
        <p:txBody>
          <a:bodyPr/>
          <a:lstStyle/>
          <a:p>
            <a:pPr marL="0" indent="0">
              <a:buNone/>
            </a:pPr>
            <a:r>
              <a:rPr lang="en-US" dirty="0"/>
              <a:t>Regarding persons of another religion, this book seeks to ground our approach in the doctrine of vocation (that is, our calling to serve the neighbor and the community). Is this helpful? What are the implications for your life?</a:t>
            </a:r>
          </a:p>
        </p:txBody>
      </p:sp>
    </p:spTree>
    <p:extLst>
      <p:ext uri="{BB962C8B-B14F-4D97-AF65-F5344CB8AC3E}">
        <p14:creationId xmlns:p14="http://schemas.microsoft.com/office/powerpoint/2010/main" val="401700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Introduction</a:t>
            </a:r>
          </a:p>
        </p:txBody>
      </p:sp>
      <p:sp>
        <p:nvSpPr>
          <p:cNvPr id="3" name="Content Placeholder 2"/>
          <p:cNvSpPr>
            <a:spLocks noGrp="1"/>
          </p:cNvSpPr>
          <p:nvPr>
            <p:ph idx="1"/>
          </p:nvPr>
        </p:nvSpPr>
        <p:spPr/>
        <p:txBody>
          <a:bodyPr/>
          <a:lstStyle/>
          <a:p>
            <a:pPr marL="0" indent="0">
              <a:buNone/>
            </a:pPr>
            <a:r>
              <a:rPr lang="en-US" dirty="0"/>
              <a:t>The introduction says that believers do not need to know what God’s attitude is toward another religion in order to treat its adherents with generosity and to witness to the generosity of God. Do you agree with this approach? Why or why not?</a:t>
            </a:r>
          </a:p>
        </p:txBody>
      </p:sp>
    </p:spTree>
    <p:extLst>
      <p:ext uri="{BB962C8B-B14F-4D97-AF65-F5344CB8AC3E}">
        <p14:creationId xmlns:p14="http://schemas.microsoft.com/office/powerpoint/2010/main" val="20870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Introduction</a:t>
            </a:r>
          </a:p>
        </p:txBody>
      </p:sp>
      <p:sp>
        <p:nvSpPr>
          <p:cNvPr id="3" name="Content Placeholder 2"/>
          <p:cNvSpPr>
            <a:spLocks noGrp="1"/>
          </p:cNvSpPr>
          <p:nvPr>
            <p:ph idx="1"/>
          </p:nvPr>
        </p:nvSpPr>
        <p:spPr/>
        <p:txBody>
          <a:bodyPr/>
          <a:lstStyle/>
          <a:p>
            <a:pPr marL="0" indent="0">
              <a:buNone/>
            </a:pPr>
            <a:r>
              <a:rPr lang="en-US" dirty="0"/>
              <a:t>If shalom is all about relationships, and if God’s goal is to foster shalom all around, how does this affect our understanding of the Christian faith and Christian discipleship?</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35" r="8050"/>
          <a:stretch/>
        </p:blipFill>
        <p:spPr>
          <a:xfrm>
            <a:off x="4858720" y="4191546"/>
            <a:ext cx="3323794" cy="2279598"/>
          </a:xfrm>
          <a:prstGeom prst="rect">
            <a:avLst/>
          </a:prstGeom>
          <a:ln w="63500">
            <a:solidFill>
              <a:schemeClr val="bg1"/>
            </a:solidFill>
            <a:miter lim="800000"/>
          </a:ln>
        </p:spPr>
      </p:pic>
      <p:sp>
        <p:nvSpPr>
          <p:cNvPr id="5" name="Rectangle 4"/>
          <p:cNvSpPr/>
          <p:nvPr/>
        </p:nvSpPr>
        <p:spPr>
          <a:xfrm>
            <a:off x="2071077" y="5077429"/>
            <a:ext cx="2717638" cy="507831"/>
          </a:xfrm>
          <a:prstGeom prst="rect">
            <a:avLst/>
          </a:prstGeom>
        </p:spPr>
        <p:txBody>
          <a:bodyPr wrap="square">
            <a:spAutoFit/>
          </a:bodyPr>
          <a:lstStyle/>
          <a:p>
            <a:pPr algn="r"/>
            <a:r>
              <a:rPr lang="en-US" sz="900" dirty="0"/>
              <a:t>Spring 2015 ESL students at classes sponsored by Salem Lutheran Church in Indianapolis hold up their certificates (Photographer </a:t>
            </a:r>
            <a:r>
              <a:rPr lang="en-US" sz="900" dirty="0" err="1"/>
              <a:t>Devoe</a:t>
            </a:r>
            <a:r>
              <a:rPr lang="en-US" sz="900" dirty="0"/>
              <a:t> </a:t>
            </a:r>
            <a:r>
              <a:rPr lang="en-US" sz="900" dirty="0" err="1"/>
              <a:t>Slisher</a:t>
            </a:r>
            <a:r>
              <a:rPr lang="en-US" sz="900" dirty="0"/>
              <a:t>) </a:t>
            </a:r>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Spring 2015 ESL students at classes sponsored by Salem Lutheran Church in Indianapolis hold up their certificates as they wrap up before the summer break (Photographer Devoe Slisher) </a:t>
            </a: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34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50</Value>
      <Value>14</Value>
      <Value>45</Value>
      <Value>44</Value>
      <Value>41</Value>
      <Value>5</Value>
      <Value>51</Value>
    </TaxCatchAll>
    <Resource_x0020_Never_x0020_Expires xmlns="8a140621-1a49-429d-a76a-0b4eaceb60d3">true</Resource_x0020_Never_x0020_Expires>
    <Exclude_x0020_Resource_x0020_From_x0020_Search xmlns="d087f69f-f3c5-4cc5-af88-9bcec61be179">false</Exclude_x0020_Resource_x0020_From_x0020_Search>
    <Resource_x0020_Description xmlns="d087f69f-f3c5-4cc5-af88-9bcec61be179" xsi:nil="true"/>
    <ELCA_Include_In_YouthGathering_Search xmlns="8a140621-1a49-429d-a76a-0b4eaceb60d3">false</ELCA_Include_In_YouthGathering_Search>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33" ma:contentTypeDescription="Describes an ELCA Document.  Use this content type for Microsoft Office/PDF documents." ma:contentTypeScope="" ma:versionID="09bcc1eba3c3609ac06ef7c576bfd41f">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437b9d39c3d7c881c367c006d5ef1cbc"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E0CC8-605D-4713-AF73-CD763A41AAAF}">
  <ds:schemaRefs>
    <ds:schemaRef ds:uri="http://schemas.microsoft.com/office/2006/metadata/properties"/>
    <ds:schemaRef ds:uri="http://schemas.microsoft.com/office/infopath/2007/PartnerControls"/>
    <ds:schemaRef ds:uri="d087f69f-f3c5-4cc5-af88-9bcec61be179"/>
    <ds:schemaRef ds:uri="8a140621-1a49-429d-a76a-0b4eaceb60d3"/>
  </ds:schemaRefs>
</ds:datastoreItem>
</file>

<file path=customXml/itemProps2.xml><?xml version="1.0" encoding="utf-8"?>
<ds:datastoreItem xmlns:ds="http://schemas.openxmlformats.org/officeDocument/2006/customXml" ds:itemID="{8EAAD6F4-896C-461D-8346-900B83214570}">
  <ds:schemaRefs>
    <ds:schemaRef ds:uri="http://schemas.microsoft.com/sharepoint/v3/contenttype/forms"/>
  </ds:schemaRefs>
</ds:datastoreItem>
</file>

<file path=customXml/itemProps3.xml><?xml version="1.0" encoding="utf-8"?>
<ds:datastoreItem xmlns:ds="http://schemas.openxmlformats.org/officeDocument/2006/customXml" ds:itemID="{9D879253-FCB4-493B-853D-58C3BBCEF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7f69f-f3c5-4cc5-af88-9bcec61be179"/>
    <ds:schemaRef ds:uri="8a140621-1a49-429d-a76a-0b4eaceb60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7561</TotalTime>
  <Words>3173</Words>
  <Application>Microsoft Macintosh PowerPoint</Application>
  <PresentationFormat>On-screen Show (4:3)</PresentationFormat>
  <Paragraphs>188</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Calibri</vt:lpstr>
      <vt:lpstr>Garamond</vt:lpstr>
      <vt:lpstr>Arial</vt:lpstr>
      <vt:lpstr>Century Gothic</vt:lpstr>
      <vt:lpstr>Office Theme</vt:lpstr>
      <vt:lpstr>Engaging Others, Knowing Ourselves:  A Lutheran Calling in a Multi-Religious World</vt:lpstr>
      <vt:lpstr>Workshop Goals</vt:lpstr>
      <vt:lpstr>An Invitation</vt:lpstr>
      <vt:lpstr>INTRODUCTION TIME-TESTED QUESTIONS</vt:lpstr>
      <vt:lpstr>Introduction Overview</vt:lpstr>
      <vt:lpstr>Introduction Overview</vt:lpstr>
      <vt:lpstr>Discussion Questions: Introduction</vt:lpstr>
      <vt:lpstr>Discussion Questions: Introduction</vt:lpstr>
      <vt:lpstr>Discussion Questions: Introduction</vt:lpstr>
      <vt:lpstr>Discussion Questions: Introduction</vt:lpstr>
      <vt:lpstr>PowerPoint Presentation</vt:lpstr>
      <vt:lpstr>Chapter One Overview</vt:lpstr>
      <vt:lpstr>Chapter One Overview</vt:lpstr>
      <vt:lpstr>Discussion Questions: Chapter One</vt:lpstr>
      <vt:lpstr>Discussion Questions: Chapter One</vt:lpstr>
      <vt:lpstr>Discussion Questions: Chapter One</vt:lpstr>
      <vt:lpstr>Discussion Questions: Chapter One</vt:lpstr>
      <vt:lpstr>Discussion Questions: Chapter One</vt:lpstr>
      <vt:lpstr>PowerPoint Presentation</vt:lpstr>
      <vt:lpstr>Chapter Two Overview</vt:lpstr>
      <vt:lpstr>Chapter Two Overview</vt:lpstr>
      <vt:lpstr>Discussion Questions: Chapter Two Sharing Spiritual Life</vt:lpstr>
      <vt:lpstr>Discussion Questions: Chapter Two Sharing Spiritual Life</vt:lpstr>
      <vt:lpstr>Discussion Questions: Chapter Two Sharing Spiritual Life</vt:lpstr>
      <vt:lpstr>Discussion Questions: Chapter Two Sharing Spiritual Life</vt:lpstr>
      <vt:lpstr>Discussion Questions: Chapter Two Sharing The Life of the Mind</vt:lpstr>
      <vt:lpstr>Discussion Questions: Chapter Two Sharing The Life of the Mind</vt:lpstr>
      <vt:lpstr>Discussion Questions: Chapter Two Sharing The Life of the Mind</vt:lpstr>
      <vt:lpstr>Discussion Questions: Chapter Two Sharing The Life of the Mind</vt:lpstr>
      <vt:lpstr>Discussion Questions: Chapter Two Sharing Practical Life and Service to the World</vt:lpstr>
      <vt:lpstr>Discussion Questions: Chapter Two Sharing Practical Life and Service to the World</vt:lpstr>
      <vt:lpstr>Discussion Questions: Chapter Two Sharing Practical Life and Service to the World</vt:lpstr>
      <vt:lpstr>CHAPTER THREE EXPLORING THE UNCOMFORTABLE QUESTIONS: THE EXPERIENCE OF INTER-RELIGIOUS WORK</vt:lpstr>
      <vt:lpstr>Chapter Three Overview</vt:lpstr>
      <vt:lpstr>Chapter Three Overview</vt:lpstr>
      <vt:lpstr>Discussion Questions: Chapter Three </vt:lpstr>
      <vt:lpstr>Discussion Questions: Chapter Three </vt:lpstr>
      <vt:lpstr>Discussion Questions: Chapter Three </vt:lpstr>
      <vt:lpstr>Discussion Questions: Chapter Three </vt:lpstr>
      <vt:lpstr>Discussion Questions: Chapter Three </vt:lpstr>
      <vt:lpstr>CHAPTER FOUR OUR GOD AND THEIR GOD: A RELATIONAL THEOLOGY OF RELIGIOUS PLURALITY</vt:lpstr>
      <vt:lpstr>Chapter Four Overview</vt:lpstr>
      <vt:lpstr>Chapter Four Overview</vt:lpstr>
      <vt:lpstr>Chapter Four Overview</vt:lpstr>
      <vt:lpstr>Chapter Four Overview</vt:lpstr>
      <vt:lpstr>PowerPoint Presentation</vt:lpstr>
      <vt:lpstr>Conclusion Overview</vt:lpstr>
      <vt:lpstr>Conclusion Overview</vt:lpstr>
      <vt:lpstr>Conclusion Overview</vt:lpstr>
      <vt:lpstr>Discussion Questions: Conclusion  </vt:lpstr>
      <vt:lpstr>Discussion Questions: Conclusion  </vt:lpstr>
      <vt:lpstr>Discussion Questions: Conclusion  </vt:lpstr>
      <vt:lpstr>ADDITIONAL IDEAS &amp; RESOURCES</vt:lpstr>
      <vt:lpstr>Additional Ideas</vt:lpstr>
      <vt:lpstr>Additional Resources</vt:lpstr>
    </vt:vector>
  </TitlesOfParts>
  <Company>Evangelical Lutheran Church in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Engaging_Others_Knowing_Ourselves-Template_for_Book_Groups.pptx</dc:title>
  <cp:lastModifiedBy>Elizabeth Chentland</cp:lastModifiedBy>
  <cp:revision>180</cp:revision>
  <dcterms:modified xsi:type="dcterms:W3CDTF">2020-08-06T13:46:29Z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b8cf5103550044b6adff90de73dcc70d">
    <vt:lpwstr>InterReligious|337e0a55-41c0-483e-b271-001b0de8a31c</vt:lpwstr>
  </property>
  <property fmtid="{D5CDD505-2E9C-101B-9397-08002B2CF9AE}" pid="4" name="pff9ff76d6d04245968fbeacd7773757">
    <vt:lpwstr>English|2a561fb9-8cee-4c70-9ce6-5f63a2094213</vt:lpwstr>
  </property>
  <property fmtid="{D5CDD505-2E9C-101B-9397-08002B2CF9AE}" pid="5" name="p0eec0248d09446db2b674e7726de702">
    <vt:lpwstr>Interfaith|518b154a-7875-4dd1-8cce-a7147d98ac6c;Ecumenism|5b3a5c06-3d08-4c17-8196-6afc83f850d6</vt:lpwstr>
  </property>
  <property fmtid="{D5CDD505-2E9C-101B-9397-08002B2CF9AE}" pid="6" name="dbcb669f85a94c79882e4591e49db382">
    <vt:lpwstr>Ecumenical ＆ Inter-Religious Relations|9add3792-1f26-40a0-b459-c89475b0037c</vt:lpwstr>
  </property>
  <property fmtid="{D5CDD505-2E9C-101B-9397-08002B2CF9AE}" pid="7" name="f4e18a6ced514bde9eff9825603cfd24">
    <vt:lpwstr>Rostered Leader|56169c40-0831-4ea5-a38d-f239aac3518f;Lay Leader|7ef7385e-3e16-4e7c-91ad-846759dc245f</vt:lpwstr>
  </property>
  <property fmtid="{D5CDD505-2E9C-101B-9397-08002B2CF9AE}" pid="8" name="Resource Category">
    <vt:lpwstr>41;#Ecumenical ＆ Inter-Religious Relations|9add3792-1f26-40a0-b459-c89475b0037c</vt:lpwstr>
  </property>
  <property fmtid="{D5CDD505-2E9C-101B-9397-08002B2CF9AE}" pid="9" name="Resource Primary Audience">
    <vt:lpwstr>14;#Rostered Leader|56169c40-0831-4ea5-a38d-f239aac3518f;#45;#Lay Leader|7ef7385e-3e16-4e7c-91ad-846759dc245f</vt:lpwstr>
  </property>
  <property fmtid="{D5CDD505-2E9C-101B-9397-08002B2CF9AE}" pid="10" name="Resource Language">
    <vt:lpwstr>5;#English|2a561fb9-8cee-4c70-9ce6-5f63a2094213</vt:lpwstr>
  </property>
  <property fmtid="{D5CDD505-2E9C-101B-9397-08002B2CF9AE}" pid="11" name="Resource Interests">
    <vt:lpwstr>51;#Interfaith|518b154a-7875-4dd1-8cce-a7147d98ac6c;#44;#Ecumenism|5b3a5c06-3d08-4c17-8196-6afc83f850d6</vt:lpwstr>
  </property>
  <property fmtid="{D5CDD505-2E9C-101B-9397-08002B2CF9AE}" pid="12" name="Resource Subcategory">
    <vt:lpwstr>50;#InterReligious|337e0a55-41c0-483e-b271-001b0de8a31c</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32a077e0-ba6a-407a-9a7a-918258ea8736,4;32a077e0-ba6a-407a-9a7a-918258ea8736,8;</vt:lpwstr>
  </property>
</Properties>
</file>